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334" r:id="rId5"/>
    <p:sldId id="366" r:id="rId6"/>
    <p:sldId id="367" r:id="rId7"/>
    <p:sldId id="368" r:id="rId8"/>
    <p:sldId id="371" r:id="rId9"/>
    <p:sldId id="695" r:id="rId10"/>
    <p:sldId id="370" r:id="rId11"/>
    <p:sldId id="356" r:id="rId12"/>
    <p:sldId id="369" r:id="rId13"/>
    <p:sldId id="696" r:id="rId14"/>
    <p:sldId id="326" r:id="rId15"/>
    <p:sldId id="303" r:id="rId16"/>
    <p:sldId id="335" r:id="rId17"/>
    <p:sldId id="670" r:id="rId18"/>
    <p:sldId id="306" r:id="rId19"/>
    <p:sldId id="307" r:id="rId20"/>
    <p:sldId id="322" r:id="rId21"/>
    <p:sldId id="329" r:id="rId22"/>
  </p:sldIdLst>
  <p:sldSz cx="9144000" cy="6858000" type="screen4x3"/>
  <p:notesSz cx="6669088" cy="97758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079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e" initials="Tp" lastIdx="1" clrIdx="0">
    <p:extLst>
      <p:ext uri="{19B8F6BF-5375-455C-9EA6-DF929625EA0E}">
        <p15:presenceInfo xmlns:p15="http://schemas.microsoft.com/office/powerpoint/2012/main" userId="Clau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0099"/>
    <a:srgbClr val="FFCC00"/>
    <a:srgbClr val="66FF33"/>
    <a:srgbClr val="0000FF"/>
    <a:srgbClr val="003399"/>
    <a:srgbClr val="4343FF"/>
    <a:srgbClr val="0000CC"/>
    <a:srgbClr val="21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2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50" y="96"/>
      </p:cViewPr>
      <p:guideLst>
        <p:guide orient="horz" pos="3132"/>
        <p:guide pos="2144"/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arc Ambord" userId="1fc2b66f5964f9a6" providerId="LiveId" clId="{9EB48260-587C-4BB6-ADF0-4F64E7264E29}"/>
    <pc:docChg chg="custSel addSld delSld modSld">
      <pc:chgData name="Jean-Marc Ambord" userId="1fc2b66f5964f9a6" providerId="LiveId" clId="{9EB48260-587C-4BB6-ADF0-4F64E7264E29}" dt="2024-12-05T18:47:14.677" v="18" actId="20577"/>
      <pc:docMkLst>
        <pc:docMk/>
      </pc:docMkLst>
      <pc:sldChg chg="del">
        <pc:chgData name="Jean-Marc Ambord" userId="1fc2b66f5964f9a6" providerId="LiveId" clId="{9EB48260-587C-4BB6-ADF0-4F64E7264E29}" dt="2024-12-05T18:17:35.980" v="16" actId="47"/>
        <pc:sldMkLst>
          <pc:docMk/>
          <pc:sldMk cId="2927455453" sldId="354"/>
        </pc:sldMkLst>
      </pc:sldChg>
      <pc:sldChg chg="modSp mod">
        <pc:chgData name="Jean-Marc Ambord" userId="1fc2b66f5964f9a6" providerId="LiveId" clId="{9EB48260-587C-4BB6-ADF0-4F64E7264E29}" dt="2024-12-05T18:47:14.677" v="18" actId="20577"/>
        <pc:sldMkLst>
          <pc:docMk/>
          <pc:sldMk cId="3803949095" sldId="366"/>
        </pc:sldMkLst>
        <pc:spChg chg="mod">
          <ac:chgData name="Jean-Marc Ambord" userId="1fc2b66f5964f9a6" providerId="LiveId" clId="{9EB48260-587C-4BB6-ADF0-4F64E7264E29}" dt="2024-12-05T18:47:14.677" v="18" actId="20577"/>
          <ac:spMkLst>
            <pc:docMk/>
            <pc:sldMk cId="3803949095" sldId="366"/>
            <ac:spMk id="2" creationId="{FAE52FD5-94E9-416E-703C-3FC942666800}"/>
          </ac:spMkLst>
        </pc:spChg>
      </pc:sldChg>
      <pc:sldChg chg="addSp delSp modSp new mod">
        <pc:chgData name="Jean-Marc Ambord" userId="1fc2b66f5964f9a6" providerId="LiveId" clId="{9EB48260-587C-4BB6-ADF0-4F64E7264E29}" dt="2024-12-05T16:22:47.201" v="15" actId="1076"/>
        <pc:sldMkLst>
          <pc:docMk/>
          <pc:sldMk cId="3191653936" sldId="696"/>
        </pc:sldMkLst>
        <pc:spChg chg="del">
          <ac:chgData name="Jean-Marc Ambord" userId="1fc2b66f5964f9a6" providerId="LiveId" clId="{9EB48260-587C-4BB6-ADF0-4F64E7264E29}" dt="2024-12-05T16:21:25.330" v="1" actId="478"/>
          <ac:spMkLst>
            <pc:docMk/>
            <pc:sldMk cId="3191653936" sldId="696"/>
            <ac:spMk id="2" creationId="{7634E448-85AF-5980-E498-52656D589803}"/>
          </ac:spMkLst>
        </pc:spChg>
        <pc:spChg chg="del">
          <ac:chgData name="Jean-Marc Ambord" userId="1fc2b66f5964f9a6" providerId="LiveId" clId="{9EB48260-587C-4BB6-ADF0-4F64E7264E29}" dt="2024-12-05T16:21:29.355" v="2" actId="478"/>
          <ac:spMkLst>
            <pc:docMk/>
            <pc:sldMk cId="3191653936" sldId="696"/>
            <ac:spMk id="3" creationId="{0872FD5D-383B-9D7B-798D-799EFFA2A4EB}"/>
          </ac:spMkLst>
        </pc:spChg>
        <pc:picChg chg="add mod">
          <ac:chgData name="Jean-Marc Ambord" userId="1fc2b66f5964f9a6" providerId="LiveId" clId="{9EB48260-587C-4BB6-ADF0-4F64E7264E29}" dt="2024-12-05T16:22:10.975" v="10" actId="1076"/>
          <ac:picMkLst>
            <pc:docMk/>
            <pc:sldMk cId="3191653936" sldId="696"/>
            <ac:picMk id="7" creationId="{BD189C97-DDCD-76DB-0206-CAD387CCA795}"/>
          </ac:picMkLst>
        </pc:picChg>
        <pc:picChg chg="add del mod">
          <ac:chgData name="Jean-Marc Ambord" userId="1fc2b66f5964f9a6" providerId="LiveId" clId="{9EB48260-587C-4BB6-ADF0-4F64E7264E29}" dt="2024-12-05T16:22:40.277" v="12" actId="478"/>
          <ac:picMkLst>
            <pc:docMk/>
            <pc:sldMk cId="3191653936" sldId="696"/>
            <ac:picMk id="9" creationId="{13AA6DE4-DE2C-9B8D-5D7A-907D6D4D9D39}"/>
          </ac:picMkLst>
        </pc:picChg>
        <pc:picChg chg="add mod">
          <ac:chgData name="Jean-Marc Ambord" userId="1fc2b66f5964f9a6" providerId="LiveId" clId="{9EB48260-587C-4BB6-ADF0-4F64E7264E29}" dt="2024-12-05T16:22:47.201" v="15" actId="1076"/>
          <ac:picMkLst>
            <pc:docMk/>
            <pc:sldMk cId="3191653936" sldId="696"/>
            <ac:picMk id="11" creationId="{2A486753-8930-807E-AB41-0A2A5D5C1C9C}"/>
          </ac:picMkLst>
        </pc:picChg>
      </pc:sldChg>
    </pc:docChg>
  </pc:docChgLst>
  <pc:docChgLst>
    <pc:chgData name="Jean-Marc Ambord" userId="1fc2b66f5964f9a6" providerId="LiveId" clId="{0E98BF57-8258-489F-8DBD-1E25D28A3659}"/>
    <pc:docChg chg="modSld">
      <pc:chgData name="Jean-Marc Ambord" userId="1fc2b66f5964f9a6" providerId="LiveId" clId="{0E98BF57-8258-489F-8DBD-1E25D28A3659}" dt="2024-11-19T12:25:49.484" v="4" actId="20577"/>
      <pc:docMkLst>
        <pc:docMk/>
      </pc:docMkLst>
      <pc:sldChg chg="modSp mod">
        <pc:chgData name="Jean-Marc Ambord" userId="1fc2b66f5964f9a6" providerId="LiveId" clId="{0E98BF57-8258-489F-8DBD-1E25D28A3659}" dt="2024-11-19T12:25:49.484" v="4" actId="20577"/>
        <pc:sldMkLst>
          <pc:docMk/>
          <pc:sldMk cId="3451903056" sldId="256"/>
        </pc:sldMkLst>
        <pc:spChg chg="mod">
          <ac:chgData name="Jean-Marc Ambord" userId="1fc2b66f5964f9a6" providerId="LiveId" clId="{0E98BF57-8258-489F-8DBD-1E25D28A3659}" dt="2024-11-19T12:25:49.484" v="4" actId="20577"/>
          <ac:spMkLst>
            <pc:docMk/>
            <pc:sldMk cId="3451903056" sldId="25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98F5B67-997D-4D43-896A-965EDE043FFC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CE680026-4589-455C-863B-C5304C3E142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40347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920DFF89-98B3-42BA-9098-48F55894C882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77286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Chers capitaines, bonsoir,  bienvenue et merci de votre présence à cette soirée </a:t>
            </a:r>
            <a:r>
              <a:rPr lang="fr-CH"/>
              <a:t>des capitaines 2023.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1</a:t>
            </a:fld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C59767-5362-4D0C-82E9-67070F575E47}" type="datetime1">
              <a:rPr lang="fr-FR" smtClean="0"/>
              <a:t>05/12/2024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29570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7886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327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5825" y="1000125"/>
            <a:ext cx="4886325" cy="36655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Fête FVCV 2024 chez les </a:t>
            </a:r>
            <a:r>
              <a:rPr lang="fr-FR" b="1" dirty="0" err="1"/>
              <a:t>Bramoisiens</a:t>
            </a:r>
            <a:r>
              <a:rPr lang="fr-FR" b="1" dirty="0"/>
              <a:t> </a:t>
            </a:r>
            <a:r>
              <a:rPr lang="fr-FR" dirty="0"/>
              <a:t>: Motivez vos cibarres et/ou profitez d’y inclure une journée détente pour vos cibarres avec évent. leurs familles ….</a:t>
            </a:r>
          </a:p>
        </p:txBody>
      </p:sp>
    </p:spTree>
    <p:extLst>
      <p:ext uri="{BB962C8B-B14F-4D97-AF65-F5344CB8AC3E}">
        <p14:creationId xmlns:p14="http://schemas.microsoft.com/office/powerpoint/2010/main" val="175797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« L’abbaye des Mousquetaires d’</a:t>
            </a:r>
            <a:r>
              <a:rPr lang="fr-FR" b="1" dirty="0" err="1"/>
              <a:t>Yvorne</a:t>
            </a:r>
            <a:r>
              <a:rPr lang="fr-FR" b="1" dirty="0"/>
              <a:t> », </a:t>
            </a:r>
            <a:r>
              <a:rPr lang="fr-FR" dirty="0"/>
              <a:t>qui a </a:t>
            </a:r>
            <a:r>
              <a:rPr lang="fr-FR" sz="1800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fêté son 350</a:t>
            </a:r>
            <a:r>
              <a:rPr lang="fr-FR" sz="1800" kern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sz="1800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anniversaire en 2017, nous a fait l’honneur de sa présence, au travers de son comité et de son drapeau.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6365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5034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108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Vous y trouvez toutes les informations dont vous avez besoin,    ainsi que l’endroit vous permettant de transmettre vos programmes annuels,   </a:t>
            </a:r>
          </a:p>
          <a:p>
            <a:r>
              <a:rPr lang="fr-FR" b="1" dirty="0"/>
              <a:t>vos informations, remarques, commentaires,  ou autres    et ainsi,    de tenir à jour et actif,    votre site.</a:t>
            </a:r>
          </a:p>
          <a:p>
            <a:r>
              <a:rPr lang="fr-FR" b="1" dirty="0"/>
              <a:t>Notre site est visité …… fois par mois, ce qui donne tout de même une visibilité et un retour positif à ses sponsors 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4794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Chers capitaines,     la parole est à vous,      profitez-en  …..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EDCD153-7534-49EE-9688-9433C21D74D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FF89-98B3-42BA-9098-48F55894C882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4400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5825" y="1000125"/>
            <a:ext cx="4886325" cy="36655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Chers capitaines,     la parole est à vous,      profitez-en  …..</a:t>
            </a: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Article 14 Comité </a:t>
            </a:r>
          </a:p>
          <a:p>
            <a:r>
              <a:rPr lang="fr-FR" dirty="0"/>
              <a:t>La ''FVCV'' est administrée par un comité de </a:t>
            </a:r>
            <a:r>
              <a:rPr lang="fr-FR" b="1" dirty="0"/>
              <a:t>cinq à sept </a:t>
            </a:r>
            <a:r>
              <a:rPr lang="fr-FR" dirty="0"/>
              <a:t>membres nommés pour une période de </a:t>
            </a:r>
            <a:r>
              <a:rPr lang="fr-FR" b="1" dirty="0"/>
              <a:t>quatre ans</a:t>
            </a:r>
            <a:r>
              <a:rPr lang="fr-FR" dirty="0"/>
              <a:t>. </a:t>
            </a:r>
          </a:p>
          <a:p>
            <a:r>
              <a:rPr lang="fr-FR" dirty="0"/>
              <a:t>Les membres du comité sortant sont rééligibles. </a:t>
            </a:r>
          </a:p>
          <a:p>
            <a:r>
              <a:rPr lang="fr-FR" dirty="0"/>
              <a:t>Le comité désigne dans son sein le vice-président, le caissier, le secrétaire et les autres membres pour les charges.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CD153-7534-49EE-9688-9433C21D74D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DFF89-98B3-42BA-9098-48F55894C882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43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483" y="908719"/>
            <a:ext cx="7235981" cy="5528205"/>
          </a:xfrm>
          <a:prstGeom prst="rect">
            <a:avLst/>
          </a:prstGeom>
        </p:spPr>
        <p:txBody>
          <a:bodyPr anchor="ctr" anchorCtr="1"/>
          <a:lstStyle>
            <a:lvl1pPr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83" y="201703"/>
            <a:ext cx="7244281" cy="4396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553200"/>
            <a:ext cx="7095198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fr-CH" dirty="0"/>
              <a:t>Soirée des Capitaines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425" y="6381328"/>
            <a:ext cx="1019199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pic>
        <p:nvPicPr>
          <p:cNvPr id="14" name="Picture 2" descr="D:\Claude\Documents\AClaude\300\Vieilles Cibles 2014ss\Photos\Logo chemises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09" y1="16827" x2="6364" y2="16346"/>
                        <a14:foregroundMark x1="20909" y1="6731" x2="20909" y2="6731"/>
                        <a14:foregroundMark x1="61818" y1="48558" x2="61818" y2="48558"/>
                        <a14:foregroundMark x1="61818" y1="55288" x2="61818" y2="55288"/>
                        <a14:foregroundMark x1="62727" y1="61538" x2="62727" y2="61538"/>
                        <a14:foregroundMark x1="62273" y1="58654" x2="62273" y2="58654"/>
                        <a14:foregroundMark x1="62273" y1="39423" x2="62273" y2="39423"/>
                        <a14:foregroundMark x1="63182" y1="35096" x2="63182" y2="35096"/>
                        <a14:foregroundMark x1="59091" y1="31250" x2="59091" y2="31250"/>
                        <a14:foregroundMark x1="72727" y1="36538" x2="72727" y2="36538"/>
                        <a14:foregroundMark x1="85455" y1="40385" x2="85455" y2="40385"/>
                        <a14:foregroundMark x1="87727" y1="74038" x2="87727" y2="74038"/>
                        <a14:foregroundMark x1="63636" y1="78365" x2="63636" y2="78365"/>
                        <a14:foregroundMark x1="50000" y1="64423" x2="50000" y2="64423"/>
                        <a14:foregroundMark x1="62727" y1="72115" x2="62727" y2="72115"/>
                        <a14:foregroundMark x1="59091" y1="63462" x2="59091" y2="63462"/>
                        <a14:foregroundMark x1="63636" y1="53846" x2="63636" y2="53846"/>
                        <a14:foregroundMark x1="65000" y1="49038" x2="65000" y2="49038"/>
                        <a14:foregroundMark x1="55909" y1="44712" x2="55909" y2="44712"/>
                        <a14:foregroundMark x1="50909" y1="44712" x2="50909" y2="44712"/>
                        <a14:foregroundMark x1="43636" y1="46635" x2="43636" y2="46635"/>
                        <a14:foregroundMark x1="37727" y1="68750" x2="37727" y2="68750"/>
                        <a14:foregroundMark x1="46818" y1="70192" x2="46818" y2="70192"/>
                        <a14:foregroundMark x1="26364" y1="93269" x2="26818" y2="93269"/>
                        <a14:foregroundMark x1="79545" y1="93269" x2="79545" y2="93269"/>
                        <a14:foregroundMark x1="95455" y1="75962" x2="95455" y2="75962"/>
                        <a14:foregroundMark x1="95909" y1="12500" x2="95909" y2="12019"/>
                        <a14:foregroundMark x1="59545" y1="5769" x2="59545" y2="5769"/>
                        <a14:foregroundMark x1="12727" y1="8654" x2="12727" y2="8654"/>
                        <a14:foregroundMark x1="4091" y1="34135" x2="4091" y2="34135"/>
                        <a14:foregroundMark x1="4545" y1="49038" x2="4545" y2="49038"/>
                        <a14:foregroundMark x1="3636" y1="63462" x2="3636" y2="63462"/>
                        <a14:foregroundMark x1="5000" y1="81731" x2="5000" y2="81731"/>
                        <a14:foregroundMark x1="11364" y1="94231" x2="11364" y2="94231"/>
                        <a14:foregroundMark x1="35455" y1="95673" x2="35455" y2="95673"/>
                        <a14:foregroundMark x1="56818" y1="93750" x2="56818" y2="93750"/>
                        <a14:foregroundMark x1="88182" y1="89423" x2="88182" y2="89423"/>
                        <a14:foregroundMark x1="67727" y1="61058" x2="67727" y2="61058"/>
                        <a14:foregroundMark x1="60000" y1="72115" x2="60000" y2="72115"/>
                        <a14:foregroundMark x1="75455" y1="73558" x2="75455" y2="73558"/>
                        <a14:foregroundMark x1="75000" y1="67788" x2="75000" y2="67788"/>
                        <a14:foregroundMark x1="86818" y1="57212" x2="86818" y2="57212"/>
                        <a14:foregroundMark x1="81818" y1="52885" x2="81818" y2="52885"/>
                        <a14:foregroundMark x1="70909" y1="41827" x2="70909" y2="41827"/>
                        <a14:foregroundMark x1="71364" y1="47115" x2="71364" y2="47115"/>
                        <a14:foregroundMark x1="55000" y1="40385" x2="55000" y2="40385"/>
                        <a14:foregroundMark x1="49091" y1="60096" x2="49091" y2="60096"/>
                        <a14:foregroundMark x1="50455" y1="75481" x2="50455" y2="75481"/>
                        <a14:foregroundMark x1="75909" y1="82692" x2="75909" y2="82692"/>
                        <a14:foregroundMark x1="41818" y1="82692" x2="41818" y2="82692"/>
                        <a14:foregroundMark x1="34545" y1="80769" x2="34545" y2="80769"/>
                        <a14:foregroundMark x1="88182" y1="43750" x2="88182" y2="43750"/>
                        <a14:foregroundMark x1="88182" y1="67788" x2="88182" y2="67788"/>
                        <a14:foregroundMark x1="86818" y1="79808" x2="86818" y2="79808"/>
                        <a14:foregroundMark x1="80909" y1="79327" x2="80909" y2="79327"/>
                        <a14:foregroundMark x1="80909" y1="69231" x2="80909" y2="69231"/>
                        <a14:foregroundMark x1="85000" y1="49038" x2="85000" y2="49038"/>
                        <a14:foregroundMark x1="56364" y1="67788" x2="56364" y2="67788"/>
                        <a14:foregroundMark x1="57273" y1="79327" x2="57273" y2="79327"/>
                        <a14:foregroundMark x1="45455" y1="73558" x2="45455" y2="73558"/>
                        <a14:foregroundMark x1="69091" y1="78365" x2="69091" y2="78365"/>
                        <a14:foregroundMark x1="68182" y1="81731" x2="68182" y2="81731"/>
                        <a14:foregroundMark x1="82727" y1="87500" x2="82727" y2="87500"/>
                        <a14:foregroundMark x1="86818" y1="84615" x2="86818" y2="84615"/>
                        <a14:foregroundMark x1="88636" y1="81250" x2="88636" y2="81250"/>
                        <a14:foregroundMark x1="8636" y1="12500" x2="8636" y2="12500"/>
                        <a14:foregroundMark x1="18636" y1="8173" x2="18636" y2="8173"/>
                        <a14:foregroundMark x1="29545" y1="7692" x2="29545" y2="7692"/>
                        <a14:foregroundMark x1="37727" y1="7692" x2="37727" y2="7692"/>
                        <a14:foregroundMark x1="45909" y1="6731" x2="46364" y2="6731"/>
                        <a14:foregroundMark x1="51818" y1="6731" x2="51818" y2="6731"/>
                        <a14:foregroundMark x1="67727" y1="6731" x2="67727" y2="6731"/>
                        <a14:foregroundMark x1="77727" y1="7212" x2="78182" y2="7212"/>
                        <a14:foregroundMark x1="90455" y1="7212" x2="90455" y2="7212"/>
                        <a14:foregroundMark x1="98182" y1="2885" x2="98182" y2="2885"/>
                        <a14:foregroundMark x1="94545" y1="31250" x2="94545" y2="31250"/>
                        <a14:foregroundMark x1="95000" y1="43269" x2="95000" y2="43269"/>
                        <a14:foregroundMark x1="95909" y1="53365" x2="95909" y2="53365"/>
                        <a14:foregroundMark x1="95455" y1="65865" x2="95455" y2="65865"/>
                        <a14:foregroundMark x1="94545" y1="84135" x2="94545" y2="84135"/>
                        <a14:foregroundMark x1="2273" y1="96635" x2="80000" y2="94231"/>
                        <a14:foregroundMark x1="5000" y1="14904" x2="2727" y2="94231"/>
                        <a14:foregroundMark x1="6364" y1="14423" x2="20455" y2="4327"/>
                        <a14:foregroundMark x1="23636" y1="4327" x2="95455" y2="4327"/>
                        <a14:foregroundMark x1="95455" y1="4808" x2="94545" y2="82692"/>
                        <a14:foregroundMark x1="95455" y1="84615" x2="80000" y2="94231"/>
                        <a14:foregroundMark x1="86364" y1="72115" x2="75455" y2="81250"/>
                        <a14:foregroundMark x1="70909" y1="80288" x2="85000" y2="82692"/>
                        <a14:foregroundMark x1="82727" y1="38942" x2="88636" y2="42308"/>
                        <a14:foregroundMark x1="70000" y1="37981" x2="75455" y2="37019"/>
                        <a14:foregroundMark x1="80000" y1="43750" x2="84091" y2="47115"/>
                        <a14:foregroundMark x1="56364" y1="62500" x2="68636" y2="61538"/>
                        <a14:foregroundMark x1="56818" y1="72115" x2="66818" y2="71635"/>
                        <a14:foregroundMark x1="56818" y1="55288" x2="66364" y2="53365"/>
                        <a14:foregroundMark x1="60000" y1="49519" x2="64545" y2="48558"/>
                        <a14:foregroundMark x1="61818" y1="40385" x2="64545" y2="40385"/>
                        <a14:foregroundMark x1="55455" y1="58173" x2="58636" y2="58173"/>
                        <a14:foregroundMark x1="51818" y1="38942" x2="50909" y2="44231"/>
                        <a14:foregroundMark x1="55455" y1="39904" x2="55000" y2="46635"/>
                        <a14:foregroundMark x1="51364" y1="49519" x2="50909" y2="51923"/>
                        <a14:foregroundMark x1="48636" y1="62500" x2="43636" y2="73077"/>
                        <a14:foregroundMark x1="38636" y1="63462" x2="35000" y2="78846"/>
                        <a14:foregroundMark x1="44091" y1="83173" x2="54545" y2="85096"/>
                        <a14:foregroundMark x1="76818" y1="72115" x2="81364" y2="68750"/>
                        <a14:foregroundMark x1="77273" y1="67308" x2="79545" y2="64904"/>
                        <a14:foregroundMark x1="80000" y1="49519" x2="82727" y2="55769"/>
                        <a14:foregroundMark x1="69091" y1="43269" x2="74545" y2="41827"/>
                        <a14:foregroundMark x1="56364" y1="31731" x2="63182" y2="31250"/>
                        <a14:foregroundMark x1="89545" y1="55288" x2="89091" y2="61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7384" y="156191"/>
            <a:ext cx="706256" cy="6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1331640" y="6525344"/>
            <a:ext cx="74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1299A78-6A1D-43E5-B638-1A20ADD6474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70095" y="2492896"/>
            <a:ext cx="461665" cy="16565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800" b="1" cap="none" spc="0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FVCV</a:t>
            </a:r>
            <a:r>
              <a:rPr lang="en-US" sz="1800" b="1" cap="none" spc="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*</a:t>
            </a:r>
            <a:r>
              <a:rPr lang="en-US" sz="1800" b="1" cap="none" spc="0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SVAWS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925" y="908721"/>
            <a:ext cx="7235981" cy="5528205"/>
          </a:xfrm>
          <a:prstGeom prst="rect">
            <a:avLst/>
          </a:prstGeom>
        </p:spPr>
        <p:txBody>
          <a:bodyPr anchor="ctr" anchorCtr="1"/>
          <a:lstStyle>
            <a:lvl1pPr>
              <a:defRPr sz="1500" b="0"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5" y="201703"/>
            <a:ext cx="7244281" cy="4396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4825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1299A78-6A1D-43E5-B638-1A20ADD64746}" type="slidenum">
              <a:rPr lang="fr-CH" smtClean="0"/>
              <a:t>‹N°›</a:t>
            </a:fld>
            <a:endParaRPr lang="fr-CH" dirty="0"/>
          </a:p>
        </p:txBody>
      </p:sp>
      <p:cxnSp>
        <p:nvCxnSpPr>
          <p:cNvPr id="17" name="Connecteur droit 16"/>
          <p:cNvCxnSpPr/>
          <p:nvPr userDrawn="1"/>
        </p:nvCxnSpPr>
        <p:spPr>
          <a:xfrm flipV="1">
            <a:off x="684496" y="6525346"/>
            <a:ext cx="82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149303" y="6525344"/>
            <a:ext cx="1018155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644" y="6552118"/>
            <a:ext cx="707367" cy="228600"/>
          </a:xfrm>
        </p:spPr>
        <p:txBody>
          <a:bodyPr/>
          <a:lstStyle>
            <a:lvl1pPr algn="ctr">
              <a:defRPr b="1"/>
            </a:lvl1pPr>
          </a:lstStyle>
          <a:p>
            <a:fld id="{5EE5C553-1921-439F-BAAD-754693784BC3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2411761" y="6547714"/>
            <a:ext cx="5334001" cy="310286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800" b="1" dirty="0">
                <a:solidFill>
                  <a:srgbClr val="C0000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Fiers et reconnaissants envers nos aïeux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-20171" y="4192"/>
            <a:ext cx="719972" cy="6858000"/>
            <a:chOff x="-20171" y="4192"/>
            <a:chExt cx="719972" cy="6858000"/>
          </a:xfrm>
        </p:grpSpPr>
        <p:grpSp>
          <p:nvGrpSpPr>
            <p:cNvPr id="12" name="Groupe 11"/>
            <p:cNvGrpSpPr/>
            <p:nvPr userDrawn="1"/>
          </p:nvGrpSpPr>
          <p:grpSpPr>
            <a:xfrm>
              <a:off x="-6455" y="4192"/>
              <a:ext cx="706256" cy="6858000"/>
              <a:chOff x="-6455" y="4192"/>
              <a:chExt cx="706256" cy="6858000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0" y="4192"/>
                <a:ext cx="699801" cy="6858000"/>
              </a:xfrm>
              <a:prstGeom prst="rect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innerShdw blurRad="190500" dist="254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r>
                  <a:rPr lang="en-US" sz="1800" b="1" dirty="0">
                    <a:ln w="1905">
                      <a:solidFill>
                        <a:srgbClr val="FF0000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FVCV     </a:t>
                </a:r>
                <a:r>
                  <a:rPr lang="en-US" sz="1800" b="1" dirty="0">
                    <a:ln w="12700">
                      <a:solidFill>
                        <a:srgbClr val="FF0000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SVAWS</a:t>
                </a:r>
              </a:p>
            </p:txBody>
          </p:sp>
          <p:pic>
            <p:nvPicPr>
              <p:cNvPr id="15" name="Picture 2" descr="D:\Claude\Documents\AClaude\300\Vieilles Cibles 2014ss\Photos\Logo chemises1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9688" y1="19440" x2="10156" y2="19110"/>
                            <a14:foregroundMark x1="23594" y1="10214" x2="23594" y2="10214"/>
                            <a14:foregroundMark x1="61250" y1="48600" x2="61250" y2="48600"/>
                            <a14:foregroundMark x1="61250" y1="54695" x2="61250" y2="54695"/>
                            <a14:foregroundMark x1="61875" y1="60791" x2="61875" y2="60791"/>
                            <a14:foregroundMark x1="61406" y1="57825" x2="61406" y2="57825"/>
                            <a14:foregroundMark x1="61406" y1="40362" x2="61406" y2="40362"/>
                            <a14:foregroundMark x1="62187" y1="36409" x2="62187" y2="36409"/>
                            <a14:foregroundMark x1="58594" y1="32619" x2="58594" y2="32619"/>
                            <a14:foregroundMark x1="71250" y1="37727" x2="71250" y2="37727"/>
                            <a14:foregroundMark x1="82813" y1="41186" x2="82813" y2="41186"/>
                            <a14:foregroundMark x1="84844" y1="72158" x2="84844" y2="72158"/>
                            <a14:foregroundMark x1="62969" y1="76277" x2="62969" y2="76277"/>
                            <a14:foregroundMark x1="50156" y1="63262" x2="50156" y2="63262"/>
                            <a14:foregroundMark x1="61875" y1="70511" x2="61875" y2="70511"/>
                            <a14:foregroundMark x1="58594" y1="62273" x2="58594" y2="62273"/>
                            <a14:foregroundMark x1="62813" y1="53707" x2="62813" y2="53707"/>
                            <a14:foregroundMark x1="63906" y1="48929" x2="63906" y2="48929"/>
                            <a14:foregroundMark x1="55469" y1="44975" x2="55469" y2="44975"/>
                            <a14:foregroundMark x1="51250" y1="45140" x2="51250" y2="45140"/>
                            <a14:foregroundMark x1="44531" y1="46787" x2="44531" y2="46787"/>
                            <a14:foregroundMark x1="38906" y1="67051" x2="38906" y2="67051"/>
                            <a14:foregroundMark x1="47344" y1="68369" x2="47344" y2="68369"/>
                            <a14:foregroundMark x1="28594" y1="89951" x2="29063" y2="89786"/>
                            <a14:foregroundMark x1="77500" y1="89786" x2="77500" y2="89786"/>
                            <a14:foregroundMark x1="91875" y1="73970" x2="91875" y2="73970"/>
                            <a14:foregroundMark x1="92656" y1="15321" x2="92344" y2="14827"/>
                            <a14:foregroundMark x1="59062" y1="9226" x2="59062" y2="9226"/>
                            <a14:foregroundMark x1="15781" y1="11862" x2="15781" y2="11862"/>
                            <a14:foregroundMark x1="7969" y1="35585" x2="7969" y2="35585"/>
                            <a14:foregroundMark x1="8281" y1="48929" x2="8281" y2="48929"/>
                            <a14:foregroundMark x1="7656" y1="62273" x2="7656" y2="62273"/>
                            <a14:foregroundMark x1="8750" y1="79077" x2="8750" y2="79077"/>
                            <a14:foregroundMark x1="14531" y1="90610" x2="14531" y2="90610"/>
                            <a14:foregroundMark x1="36719" y1="92092" x2="36719" y2="92092"/>
                            <a14:foregroundMark x1="56406" y1="90280" x2="56406" y2="90280"/>
                            <a14:foregroundMark x1="85156" y1="86326" x2="85156" y2="86326"/>
                            <a14:foregroundMark x1="66719" y1="59967" x2="66719" y2="59967"/>
                            <a14:foregroundMark x1="59219" y1="70181" x2="59219" y2="70181"/>
                            <a14:foregroundMark x1="73594" y1="71499" x2="73594" y2="71499"/>
                            <a14:foregroundMark x1="73125" y1="66557" x2="73125" y2="66557"/>
                            <a14:foregroundMark x1="83906" y1="56837" x2="83906" y2="56837"/>
                            <a14:foregroundMark x1="79688" y1="52554" x2="79688" y2="52554"/>
                            <a14:foregroundMark x1="69375" y1="42339" x2="69375" y2="42339"/>
                            <a14:foregroundMark x1="70000" y1="47282" x2="70000" y2="47282"/>
                            <a14:foregroundMark x1="54844" y1="41351" x2="54844" y2="41351"/>
                            <a14:foregroundMark x1="49219" y1="59308" x2="49219" y2="59308"/>
                            <a14:foregroundMark x1="50469" y1="73641" x2="50469" y2="73641"/>
                            <a14:foregroundMark x1="74219" y1="80066" x2="74219" y2="80066"/>
                            <a14:foregroundMark x1="42813" y1="80231" x2="42813" y2="80231"/>
                            <a14:foregroundMark x1="35938" y1="78254" x2="35938" y2="78254"/>
                            <a14:foregroundMark x1="85156" y1="44316" x2="85156" y2="44316"/>
                            <a14:foregroundMark x1="85469" y1="66227" x2="85469" y2="66227"/>
                            <a14:foregroundMark x1="83906" y1="77265" x2="83906" y2="77265"/>
                            <a14:foregroundMark x1="78594" y1="76936" x2="78594" y2="76936"/>
                            <a14:foregroundMark x1="78750" y1="67545" x2="78750" y2="67545"/>
                            <a14:foregroundMark x1="82344" y1="48929" x2="82344" y2="48929"/>
                            <a14:foregroundMark x1="56250" y1="66227" x2="56250" y2="66227"/>
                            <a14:foregroundMark x1="56875" y1="76771" x2="56875" y2="76771"/>
                            <a14:foregroundMark x1="45938" y1="71499" x2="45938" y2="71499"/>
                            <a14:foregroundMark x1="67656" y1="76112" x2="67656" y2="76112"/>
                            <a14:foregroundMark x1="66875" y1="79242" x2="66875" y2="79242"/>
                            <a14:foregroundMark x1="80313" y1="84514" x2="80313" y2="84514"/>
                            <a14:foregroundMark x1="83906" y1="81878" x2="83906" y2="81878"/>
                            <a14:foregroundMark x1="85938" y1="78583" x2="85938" y2="78583"/>
                            <a14:foregroundMark x1="12031" y1="15486" x2="12031" y2="15486"/>
                            <a14:foregroundMark x1="21250" y1="11367" x2="21250" y2="11367"/>
                            <a14:foregroundMark x1="31250" y1="11038" x2="31250" y2="11038"/>
                            <a14:foregroundMark x1="38750" y1="11203" x2="38750" y2="11203"/>
                            <a14:foregroundMark x1="46250" y1="10379" x2="46875" y2="10379"/>
                            <a14:foregroundMark x1="51719" y1="10214" x2="51719" y2="10214"/>
                            <a14:foregroundMark x1="66719" y1="10379" x2="66719" y2="10379"/>
                            <a14:foregroundMark x1="75781" y1="10544" x2="76250" y2="10544"/>
                            <a14:foregroundMark x1="87500" y1="10708" x2="87500" y2="10708"/>
                            <a14:foregroundMark x1="94531" y1="6590" x2="94531" y2="6590"/>
                            <a14:foregroundMark x1="91094" y1="32949" x2="91094" y2="32949"/>
                            <a14:foregroundMark x1="91563" y1="43657" x2="91563" y2="43657"/>
                            <a14:foregroundMark x1="92500" y1="52883" x2="92500" y2="52883"/>
                            <a14:foregroundMark x1="91875" y1="64415" x2="91875" y2="64415"/>
                            <a14:foregroundMark x1="91406" y1="81219" x2="91406" y2="81219"/>
                            <a14:foregroundMark x1="6406" y1="92751" x2="77813" y2="90774"/>
                            <a14:foregroundMark x1="8906" y1="17792" x2="6719" y2="90774"/>
                            <a14:foregroundMark x1="10000" y1="17298" x2="22969" y2="7908"/>
                            <a14:foregroundMark x1="25938" y1="8072" x2="91875" y2="7908"/>
                            <a14:foregroundMark x1="92031" y1="8567" x2="91094" y2="80231"/>
                            <a14:foregroundMark x1="92031" y1="81878" x2="77656" y2="90610"/>
                            <a14:foregroundMark x1="83750" y1="70511" x2="73594" y2="78748"/>
                            <a14:foregroundMark x1="69375" y1="77924" x2="82344" y2="80231"/>
                            <a14:foregroundMark x1="80313" y1="40033" x2="85781" y2="42998"/>
                            <a14:foregroundMark x1="68750" y1="38880" x2="73594" y2="37891"/>
                            <a14:foregroundMark x1="77813" y1="44316" x2="81406" y2="47282"/>
                            <a14:foregroundMark x1="56250" y1="61614" x2="67500" y2="60461"/>
                            <a14:foregroundMark x1="56563" y1="70346" x2="65625" y2="69852"/>
                            <a14:foregroundMark x1="56406" y1="54860" x2="65469" y2="53213"/>
                            <a14:foregroundMark x1="59219" y1="49588" x2="63594" y2="48600"/>
                            <a14:foregroundMark x1="60938" y1="41186" x2="63438" y2="41021"/>
                            <a14:foregroundMark x1="55313" y1="57661" x2="57969" y2="57661"/>
                            <a14:foregroundMark x1="51719" y1="39868" x2="50938" y2="44481"/>
                            <a14:foregroundMark x1="55156" y1="40692" x2="54688" y2="46787"/>
                            <a14:foregroundMark x1="51406" y1="49753" x2="51250" y2="51730"/>
                            <a14:foregroundMark x1="48906" y1="61285" x2="44219" y2="71170"/>
                            <a14:foregroundMark x1="39844" y1="62603" x2="36250" y2="76606"/>
                            <a14:foregroundMark x1="44688" y1="80725" x2="54375" y2="82208"/>
                            <a14:foregroundMark x1="74844" y1="70511" x2="79063" y2="67216"/>
                            <a14:foregroundMark x1="75469" y1="65898" x2="77344" y2="63591"/>
                            <a14:foregroundMark x1="77656" y1="49588" x2="80156" y2="55354"/>
                            <a14:foregroundMark x1="67813" y1="43822" x2="72969" y2="42669"/>
                            <a14:foregroundMark x1="56250" y1="33114" x2="62344" y2="32619"/>
                            <a14:foregroundMark x1="86406" y1="54695" x2="86250" y2="60297"/>
                            <a14:backgroundMark x1="2031" y1="3954" x2="2031" y2="3954"/>
                            <a14:backgroundMark x1="26563" y1="1812" x2="27031" y2="1483"/>
                            <a14:backgroundMark x1="4844" y1="1647" x2="97344" y2="988"/>
                            <a14:backgroundMark x1="1250" y1="98517" x2="99219" y2="97035"/>
                            <a14:backgroundMark x1="97344" y1="1483" x2="98125" y2="97858"/>
                            <a14:backgroundMark x1="1250" y1="1647" x2="2188" y2="983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110" t="4095" r="3728" b="3961"/>
              <a:stretch/>
            </p:blipFill>
            <p:spPr bwMode="auto">
              <a:xfrm>
                <a:off x="-6455" y="2996952"/>
                <a:ext cx="706256" cy="668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ZoneTexte 12"/>
            <p:cNvSpPr txBox="1"/>
            <p:nvPr userDrawn="1"/>
          </p:nvSpPr>
          <p:spPr>
            <a:xfrm>
              <a:off x="-20171" y="2964278"/>
              <a:ext cx="703739" cy="126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25" b="1" dirty="0">
                  <a:solidFill>
                    <a:srgbClr val="FF0000"/>
                  </a:solidFill>
                  <a:latin typeface="Old English Text MT" panose="03040902040508030806" pitchFamily="66" charset="0"/>
                </a:rPr>
                <a:t>1942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05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6888" y="1457672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dirty="0"/>
              <a:t>Soirée des Capitaines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1299A78-6A1D-43E5-B638-1A20ADD64746}" type="slidenum">
              <a:rPr lang="fr-CH" smtClean="0"/>
              <a:pPr/>
              <a:t>‹N°›</a:t>
            </a:fld>
            <a:endParaRPr lang="fr-CH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331640" y="652534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Claude\Documents\AClaude\300\Vieilles Cibles 2014ss\Photos\Logo chemises1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09" y1="16827" x2="6364" y2="16346"/>
                        <a14:foregroundMark x1="20909" y1="6731" x2="20909" y2="6731"/>
                        <a14:foregroundMark x1="61818" y1="48558" x2="61818" y2="48558"/>
                        <a14:foregroundMark x1="61818" y1="55288" x2="61818" y2="55288"/>
                        <a14:foregroundMark x1="62727" y1="61538" x2="62727" y2="61538"/>
                        <a14:foregroundMark x1="62273" y1="58654" x2="62273" y2="58654"/>
                        <a14:foregroundMark x1="62273" y1="39423" x2="62273" y2="39423"/>
                        <a14:foregroundMark x1="63182" y1="35096" x2="63182" y2="35096"/>
                        <a14:foregroundMark x1="59091" y1="31250" x2="59091" y2="31250"/>
                        <a14:foregroundMark x1="72727" y1="36538" x2="72727" y2="36538"/>
                        <a14:foregroundMark x1="85455" y1="40385" x2="85455" y2="40385"/>
                        <a14:foregroundMark x1="87727" y1="74038" x2="87727" y2="74038"/>
                        <a14:foregroundMark x1="63636" y1="78365" x2="63636" y2="78365"/>
                        <a14:foregroundMark x1="50000" y1="64423" x2="50000" y2="64423"/>
                        <a14:foregroundMark x1="62727" y1="72115" x2="62727" y2="72115"/>
                        <a14:foregroundMark x1="59091" y1="63462" x2="59091" y2="63462"/>
                        <a14:foregroundMark x1="63636" y1="53846" x2="63636" y2="53846"/>
                        <a14:foregroundMark x1="65000" y1="49038" x2="65000" y2="49038"/>
                        <a14:foregroundMark x1="55909" y1="44712" x2="55909" y2="44712"/>
                        <a14:foregroundMark x1="50909" y1="44712" x2="50909" y2="44712"/>
                        <a14:foregroundMark x1="43636" y1="46635" x2="43636" y2="46635"/>
                        <a14:foregroundMark x1="37727" y1="68750" x2="37727" y2="68750"/>
                        <a14:foregroundMark x1="46818" y1="70192" x2="46818" y2="70192"/>
                        <a14:foregroundMark x1="26364" y1="93269" x2="26818" y2="93269"/>
                        <a14:foregroundMark x1="79545" y1="93269" x2="79545" y2="93269"/>
                        <a14:foregroundMark x1="95455" y1="75962" x2="95455" y2="75962"/>
                        <a14:foregroundMark x1="95909" y1="12500" x2="95909" y2="12019"/>
                        <a14:foregroundMark x1="59545" y1="5769" x2="59545" y2="5769"/>
                        <a14:foregroundMark x1="12727" y1="8654" x2="12727" y2="8654"/>
                        <a14:foregroundMark x1="4091" y1="34135" x2="4091" y2="34135"/>
                        <a14:foregroundMark x1="4545" y1="49038" x2="4545" y2="49038"/>
                        <a14:foregroundMark x1="3636" y1="63462" x2="3636" y2="63462"/>
                        <a14:foregroundMark x1="5000" y1="81731" x2="5000" y2="81731"/>
                        <a14:foregroundMark x1="11364" y1="94231" x2="11364" y2="94231"/>
                        <a14:foregroundMark x1="35455" y1="95673" x2="35455" y2="95673"/>
                        <a14:foregroundMark x1="56818" y1="93750" x2="56818" y2="93750"/>
                        <a14:foregroundMark x1="88182" y1="89423" x2="88182" y2="89423"/>
                        <a14:foregroundMark x1="67727" y1="61058" x2="67727" y2="61058"/>
                        <a14:foregroundMark x1="60000" y1="72115" x2="60000" y2="72115"/>
                        <a14:foregroundMark x1="75455" y1="73558" x2="75455" y2="73558"/>
                        <a14:foregroundMark x1="75000" y1="67788" x2="75000" y2="67788"/>
                        <a14:foregroundMark x1="86818" y1="57212" x2="86818" y2="57212"/>
                        <a14:foregroundMark x1="81818" y1="52885" x2="81818" y2="52885"/>
                        <a14:foregroundMark x1="70909" y1="41827" x2="70909" y2="41827"/>
                        <a14:foregroundMark x1="71364" y1="47115" x2="71364" y2="47115"/>
                        <a14:foregroundMark x1="55000" y1="40385" x2="55000" y2="40385"/>
                        <a14:foregroundMark x1="49091" y1="60096" x2="49091" y2="60096"/>
                        <a14:foregroundMark x1="50455" y1="75481" x2="50455" y2="75481"/>
                        <a14:foregroundMark x1="75909" y1="82692" x2="75909" y2="82692"/>
                        <a14:foregroundMark x1="41818" y1="82692" x2="41818" y2="82692"/>
                        <a14:foregroundMark x1="34545" y1="80769" x2="34545" y2="80769"/>
                        <a14:foregroundMark x1="88182" y1="43750" x2="88182" y2="43750"/>
                        <a14:foregroundMark x1="88182" y1="67788" x2="88182" y2="67788"/>
                        <a14:foregroundMark x1="86818" y1="79808" x2="86818" y2="79808"/>
                        <a14:foregroundMark x1="80909" y1="79327" x2="80909" y2="79327"/>
                        <a14:foregroundMark x1="80909" y1="69231" x2="80909" y2="69231"/>
                        <a14:foregroundMark x1="85000" y1="49038" x2="85000" y2="49038"/>
                        <a14:foregroundMark x1="56364" y1="67788" x2="56364" y2="67788"/>
                        <a14:foregroundMark x1="57273" y1="79327" x2="57273" y2="79327"/>
                        <a14:foregroundMark x1="45455" y1="73558" x2="45455" y2="73558"/>
                        <a14:foregroundMark x1="69091" y1="78365" x2="69091" y2="78365"/>
                        <a14:foregroundMark x1="68182" y1="81731" x2="68182" y2="81731"/>
                        <a14:foregroundMark x1="82727" y1="87500" x2="82727" y2="87500"/>
                        <a14:foregroundMark x1="86818" y1="84615" x2="86818" y2="84615"/>
                        <a14:foregroundMark x1="88636" y1="81250" x2="88636" y2="81250"/>
                        <a14:foregroundMark x1="8636" y1="12500" x2="8636" y2="12500"/>
                        <a14:foregroundMark x1="18636" y1="8173" x2="18636" y2="8173"/>
                        <a14:foregroundMark x1="29545" y1="7692" x2="29545" y2="7692"/>
                        <a14:foregroundMark x1="37727" y1="7692" x2="37727" y2="7692"/>
                        <a14:foregroundMark x1="45909" y1="6731" x2="46364" y2="6731"/>
                        <a14:foregroundMark x1="51818" y1="6731" x2="51818" y2="6731"/>
                        <a14:foregroundMark x1="67727" y1="6731" x2="67727" y2="6731"/>
                        <a14:foregroundMark x1="77727" y1="7212" x2="78182" y2="7212"/>
                        <a14:foregroundMark x1="90455" y1="7212" x2="90455" y2="7212"/>
                        <a14:foregroundMark x1="98182" y1="2885" x2="98182" y2="2885"/>
                        <a14:foregroundMark x1="94545" y1="31250" x2="94545" y2="31250"/>
                        <a14:foregroundMark x1="95000" y1="43269" x2="95000" y2="43269"/>
                        <a14:foregroundMark x1="95909" y1="53365" x2="95909" y2="53365"/>
                        <a14:foregroundMark x1="95455" y1="65865" x2="95455" y2="65865"/>
                        <a14:foregroundMark x1="94545" y1="84135" x2="94545" y2="84135"/>
                        <a14:foregroundMark x1="2273" y1="96635" x2="80000" y2="94231"/>
                        <a14:foregroundMark x1="5000" y1="14904" x2="2727" y2="94231"/>
                        <a14:foregroundMark x1="6364" y1="14423" x2="20455" y2="4327"/>
                        <a14:foregroundMark x1="23636" y1="4327" x2="95455" y2="4327"/>
                        <a14:foregroundMark x1="95455" y1="4808" x2="94545" y2="82692"/>
                        <a14:foregroundMark x1="95455" y1="84615" x2="80000" y2="94231"/>
                        <a14:foregroundMark x1="86364" y1="72115" x2="75455" y2="81250"/>
                        <a14:foregroundMark x1="70909" y1="80288" x2="85000" y2="82692"/>
                        <a14:foregroundMark x1="82727" y1="38942" x2="88636" y2="42308"/>
                        <a14:foregroundMark x1="70000" y1="37981" x2="75455" y2="37019"/>
                        <a14:foregroundMark x1="80000" y1="43750" x2="84091" y2="47115"/>
                        <a14:foregroundMark x1="56364" y1="62500" x2="68636" y2="61538"/>
                        <a14:foregroundMark x1="56818" y1="72115" x2="66818" y2="71635"/>
                        <a14:foregroundMark x1="56818" y1="55288" x2="66364" y2="53365"/>
                        <a14:foregroundMark x1="60000" y1="49519" x2="64545" y2="48558"/>
                        <a14:foregroundMark x1="61818" y1="40385" x2="64545" y2="40385"/>
                        <a14:foregroundMark x1="55455" y1="58173" x2="58636" y2="58173"/>
                        <a14:foregroundMark x1="51818" y1="38942" x2="50909" y2="44231"/>
                        <a14:foregroundMark x1="55455" y1="39904" x2="55000" y2="46635"/>
                        <a14:foregroundMark x1="51364" y1="49519" x2="50909" y2="51923"/>
                        <a14:foregroundMark x1="48636" y1="62500" x2="43636" y2="73077"/>
                        <a14:foregroundMark x1="38636" y1="63462" x2="35000" y2="78846"/>
                        <a14:foregroundMark x1="44091" y1="83173" x2="54545" y2="85096"/>
                        <a14:foregroundMark x1="76818" y1="72115" x2="81364" y2="68750"/>
                        <a14:foregroundMark x1="77273" y1="67308" x2="79545" y2="64904"/>
                        <a14:foregroundMark x1="80000" y1="49519" x2="82727" y2="55769"/>
                        <a14:foregroundMark x1="69091" y1="43269" x2="74545" y2="41827"/>
                        <a14:foregroundMark x1="56364" y1="31731" x2="63182" y2="31250"/>
                        <a14:foregroundMark x1="89545" y1="55288" x2="89091" y2="61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7384" y="156191"/>
            <a:ext cx="706256" cy="6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 userDrawn="1"/>
        </p:nvSpPr>
        <p:spPr>
          <a:xfrm>
            <a:off x="170095" y="2492896"/>
            <a:ext cx="461665" cy="16565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800" b="1" cap="none" spc="0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FVCV</a:t>
            </a:r>
            <a:r>
              <a:rPr lang="en-US" sz="1800" b="1" cap="none" spc="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*</a:t>
            </a:r>
            <a:r>
              <a:rPr lang="en-US" sz="1800" b="1" cap="none" spc="0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SVAWS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4825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299A78-6A1D-43E5-B638-1A20ADD64746}" type="slidenum">
              <a:rPr lang="fr-CH" smtClean="0"/>
              <a:pPr/>
              <a:t>‹N°›</a:t>
            </a:fld>
            <a:endParaRPr lang="fr-CH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684496" y="6525344"/>
            <a:ext cx="82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46555" y="6525344"/>
            <a:ext cx="70984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>
                <a:solidFill>
                  <a:srgbClr val="FF0000"/>
                </a:solidFill>
              </a:defRPr>
            </a:lvl1pPr>
          </a:lstStyle>
          <a:p>
            <a:fld id="{0949BAB9-1507-4469-BA9F-D47FCD0AE15D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95925" y="908721"/>
            <a:ext cx="7235981" cy="5528205"/>
          </a:xfrm>
          <a:prstGeom prst="rect">
            <a:avLst/>
          </a:prstGeom>
        </p:spPr>
        <p:txBody>
          <a:bodyPr anchor="ctr" anchorCtr="1"/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1500" b="0" dirty="0">
                <a:effectLst/>
              </a:rPr>
              <a:t>Modifiez le style du titre</a:t>
            </a:r>
            <a:endParaRPr lang="en-US" sz="1500" b="0" dirty="0">
              <a:effectLst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87625" y="201703"/>
            <a:ext cx="7244281" cy="4396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Modifiez le style des sous-titres du masque</a:t>
            </a:r>
            <a:endParaRPr lang="en-US" sz="2400" b="1" dirty="0"/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411761" y="6547714"/>
            <a:ext cx="5334001" cy="310286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800" b="1" dirty="0">
                <a:solidFill>
                  <a:srgbClr val="C0000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Fiers et reconnaissants envers nos aïeux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-36511" y="4192"/>
            <a:ext cx="736313" cy="6853808"/>
            <a:chOff x="-36512" y="4192"/>
            <a:chExt cx="736313" cy="685380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6512" y="4192"/>
              <a:ext cx="736313" cy="6853808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190500" dist="254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sz="1800" b="1" dirty="0">
                  <a:ln w="1905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FVCV     </a:t>
              </a:r>
              <a:r>
                <a:rPr lang="en-US" sz="1800" b="1" dirty="0">
                  <a:ln w="127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SVAWS</a:t>
              </a:r>
            </a:p>
          </p:txBody>
        </p:sp>
        <p:pic>
          <p:nvPicPr>
            <p:cNvPr id="15" name="Picture 2" descr="D:\Claude\Documents\AClaude\300\Vieilles Cibles 2014ss\Photos\Logo chemises1.jpg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688" y1="19440" x2="10156" y2="19110"/>
                          <a14:foregroundMark x1="23594" y1="10214" x2="23594" y2="10214"/>
                          <a14:foregroundMark x1="61250" y1="48600" x2="61250" y2="48600"/>
                          <a14:foregroundMark x1="61250" y1="54695" x2="61250" y2="54695"/>
                          <a14:foregroundMark x1="61875" y1="60791" x2="61875" y2="60791"/>
                          <a14:foregroundMark x1="61406" y1="57825" x2="61406" y2="57825"/>
                          <a14:foregroundMark x1="61406" y1="40362" x2="61406" y2="40362"/>
                          <a14:foregroundMark x1="62187" y1="36409" x2="62187" y2="36409"/>
                          <a14:foregroundMark x1="58594" y1="32619" x2="58594" y2="32619"/>
                          <a14:foregroundMark x1="71250" y1="37727" x2="71250" y2="37727"/>
                          <a14:foregroundMark x1="82813" y1="41186" x2="82813" y2="41186"/>
                          <a14:foregroundMark x1="84844" y1="72158" x2="84844" y2="72158"/>
                          <a14:foregroundMark x1="62969" y1="76277" x2="62969" y2="76277"/>
                          <a14:foregroundMark x1="50156" y1="63262" x2="50156" y2="63262"/>
                          <a14:foregroundMark x1="61875" y1="70511" x2="61875" y2="70511"/>
                          <a14:foregroundMark x1="58594" y1="62273" x2="58594" y2="62273"/>
                          <a14:foregroundMark x1="62813" y1="53707" x2="62813" y2="53707"/>
                          <a14:foregroundMark x1="63906" y1="48929" x2="63906" y2="48929"/>
                          <a14:foregroundMark x1="55469" y1="44975" x2="55469" y2="44975"/>
                          <a14:foregroundMark x1="51250" y1="45140" x2="51250" y2="45140"/>
                          <a14:foregroundMark x1="44531" y1="46787" x2="44531" y2="46787"/>
                          <a14:foregroundMark x1="38906" y1="67051" x2="38906" y2="67051"/>
                          <a14:foregroundMark x1="47344" y1="68369" x2="47344" y2="68369"/>
                          <a14:foregroundMark x1="28594" y1="89951" x2="29063" y2="89786"/>
                          <a14:foregroundMark x1="77500" y1="89786" x2="77500" y2="89786"/>
                          <a14:foregroundMark x1="91875" y1="73970" x2="91875" y2="73970"/>
                          <a14:foregroundMark x1="92656" y1="15321" x2="92344" y2="14827"/>
                          <a14:foregroundMark x1="59062" y1="9226" x2="59062" y2="9226"/>
                          <a14:foregroundMark x1="15781" y1="11862" x2="15781" y2="11862"/>
                          <a14:foregroundMark x1="7969" y1="35585" x2="7969" y2="35585"/>
                          <a14:foregroundMark x1="8281" y1="48929" x2="8281" y2="48929"/>
                          <a14:foregroundMark x1="7656" y1="62273" x2="7656" y2="62273"/>
                          <a14:foregroundMark x1="8750" y1="79077" x2="8750" y2="79077"/>
                          <a14:foregroundMark x1="14531" y1="90610" x2="14531" y2="90610"/>
                          <a14:foregroundMark x1="36719" y1="92092" x2="36719" y2="92092"/>
                          <a14:foregroundMark x1="56406" y1="90280" x2="56406" y2="90280"/>
                          <a14:foregroundMark x1="85156" y1="86326" x2="85156" y2="86326"/>
                          <a14:foregroundMark x1="66719" y1="59967" x2="66719" y2="59967"/>
                          <a14:foregroundMark x1="59219" y1="70181" x2="59219" y2="70181"/>
                          <a14:foregroundMark x1="73594" y1="71499" x2="73594" y2="71499"/>
                          <a14:foregroundMark x1="73125" y1="66557" x2="73125" y2="66557"/>
                          <a14:foregroundMark x1="83906" y1="56837" x2="83906" y2="56837"/>
                          <a14:foregroundMark x1="79688" y1="52554" x2="79688" y2="52554"/>
                          <a14:foregroundMark x1="69375" y1="42339" x2="69375" y2="42339"/>
                          <a14:foregroundMark x1="70000" y1="47282" x2="70000" y2="47282"/>
                          <a14:foregroundMark x1="54844" y1="41351" x2="54844" y2="41351"/>
                          <a14:foregroundMark x1="49219" y1="59308" x2="49219" y2="59308"/>
                          <a14:foregroundMark x1="50469" y1="73641" x2="50469" y2="73641"/>
                          <a14:foregroundMark x1="74219" y1="80066" x2="74219" y2="80066"/>
                          <a14:foregroundMark x1="42813" y1="80231" x2="42813" y2="80231"/>
                          <a14:foregroundMark x1="35938" y1="78254" x2="35938" y2="78254"/>
                          <a14:foregroundMark x1="85156" y1="44316" x2="85156" y2="44316"/>
                          <a14:foregroundMark x1="85469" y1="66227" x2="85469" y2="66227"/>
                          <a14:foregroundMark x1="83906" y1="77265" x2="83906" y2="77265"/>
                          <a14:foregroundMark x1="78594" y1="76936" x2="78594" y2="76936"/>
                          <a14:foregroundMark x1="78750" y1="67545" x2="78750" y2="67545"/>
                          <a14:foregroundMark x1="82344" y1="48929" x2="82344" y2="48929"/>
                          <a14:foregroundMark x1="56250" y1="66227" x2="56250" y2="66227"/>
                          <a14:foregroundMark x1="56875" y1="76771" x2="56875" y2="76771"/>
                          <a14:foregroundMark x1="45938" y1="71499" x2="45938" y2="71499"/>
                          <a14:foregroundMark x1="67656" y1="76112" x2="67656" y2="76112"/>
                          <a14:foregroundMark x1="66875" y1="79242" x2="66875" y2="79242"/>
                          <a14:foregroundMark x1="80313" y1="84514" x2="80313" y2="84514"/>
                          <a14:foregroundMark x1="83906" y1="81878" x2="83906" y2="81878"/>
                          <a14:foregroundMark x1="85938" y1="78583" x2="85938" y2="78583"/>
                          <a14:foregroundMark x1="12031" y1="15486" x2="12031" y2="15486"/>
                          <a14:foregroundMark x1="21250" y1="11367" x2="21250" y2="11367"/>
                          <a14:foregroundMark x1="31250" y1="11038" x2="31250" y2="11038"/>
                          <a14:foregroundMark x1="38750" y1="11203" x2="38750" y2="11203"/>
                          <a14:foregroundMark x1="46250" y1="10379" x2="46875" y2="10379"/>
                          <a14:foregroundMark x1="51719" y1="10214" x2="51719" y2="10214"/>
                          <a14:foregroundMark x1="66719" y1="10379" x2="66719" y2="10379"/>
                          <a14:foregroundMark x1="75781" y1="10544" x2="76250" y2="10544"/>
                          <a14:foregroundMark x1="87500" y1="10708" x2="87500" y2="10708"/>
                          <a14:foregroundMark x1="94531" y1="6590" x2="94531" y2="6590"/>
                          <a14:foregroundMark x1="91094" y1="32949" x2="91094" y2="32949"/>
                          <a14:foregroundMark x1="91563" y1="43657" x2="91563" y2="43657"/>
                          <a14:foregroundMark x1="92500" y1="52883" x2="92500" y2="52883"/>
                          <a14:foregroundMark x1="91875" y1="64415" x2="91875" y2="64415"/>
                          <a14:foregroundMark x1="91406" y1="81219" x2="91406" y2="81219"/>
                          <a14:foregroundMark x1="6406" y1="92751" x2="77813" y2="90774"/>
                          <a14:foregroundMark x1="8906" y1="17792" x2="6719" y2="90774"/>
                          <a14:foregroundMark x1="10000" y1="17298" x2="22969" y2="7908"/>
                          <a14:foregroundMark x1="25938" y1="8072" x2="91875" y2="7908"/>
                          <a14:foregroundMark x1="92031" y1="8567" x2="91094" y2="80231"/>
                          <a14:foregroundMark x1="92031" y1="81878" x2="77656" y2="90610"/>
                          <a14:foregroundMark x1="83750" y1="70511" x2="73594" y2="78748"/>
                          <a14:foregroundMark x1="69375" y1="77924" x2="82344" y2="80231"/>
                          <a14:foregroundMark x1="80313" y1="40033" x2="85781" y2="42998"/>
                          <a14:foregroundMark x1="68750" y1="38880" x2="73594" y2="37891"/>
                          <a14:foregroundMark x1="77813" y1="44316" x2="81406" y2="47282"/>
                          <a14:foregroundMark x1="56250" y1="61614" x2="67500" y2="60461"/>
                          <a14:foregroundMark x1="56563" y1="70346" x2="65625" y2="69852"/>
                          <a14:foregroundMark x1="56406" y1="54860" x2="65469" y2="53213"/>
                          <a14:foregroundMark x1="59219" y1="49588" x2="63594" y2="48600"/>
                          <a14:foregroundMark x1="60938" y1="41186" x2="63438" y2="41021"/>
                          <a14:foregroundMark x1="55313" y1="57661" x2="57969" y2="57661"/>
                          <a14:foregroundMark x1="51719" y1="39868" x2="50938" y2="44481"/>
                          <a14:foregroundMark x1="55156" y1="40692" x2="54688" y2="46787"/>
                          <a14:foregroundMark x1="51406" y1="49753" x2="51250" y2="51730"/>
                          <a14:foregroundMark x1="48906" y1="61285" x2="44219" y2="71170"/>
                          <a14:foregroundMark x1="39844" y1="62603" x2="36250" y2="76606"/>
                          <a14:foregroundMark x1="44688" y1="80725" x2="54375" y2="82208"/>
                          <a14:foregroundMark x1="74844" y1="70511" x2="79063" y2="67216"/>
                          <a14:foregroundMark x1="75469" y1="65898" x2="77344" y2="63591"/>
                          <a14:foregroundMark x1="77656" y1="49588" x2="80156" y2="55354"/>
                          <a14:foregroundMark x1="67813" y1="43822" x2="72969" y2="42669"/>
                          <a14:foregroundMark x1="56250" y1="33114" x2="62344" y2="32619"/>
                          <a14:foregroundMark x1="86406" y1="54695" x2="86250" y2="60297"/>
                          <a14:backgroundMark x1="2031" y1="3954" x2="2031" y2="3954"/>
                          <a14:backgroundMark x1="26563" y1="1812" x2="27031" y2="1483"/>
                          <a14:backgroundMark x1="4844" y1="1647" x2="97344" y2="988"/>
                          <a14:backgroundMark x1="1250" y1="98517" x2="99219" y2="97035"/>
                          <a14:backgroundMark x1="97344" y1="1483" x2="98125" y2="97858"/>
                          <a14:backgroundMark x1="1250" y1="1647" x2="2188" y2="983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110" t="4095" r="3728" b="3961"/>
            <a:stretch/>
          </p:blipFill>
          <p:spPr bwMode="auto">
            <a:xfrm>
              <a:off x="-20171" y="2996952"/>
              <a:ext cx="706256" cy="668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 userDrawn="1"/>
          </p:nvSpPr>
          <p:spPr>
            <a:xfrm>
              <a:off x="-20171" y="2964278"/>
              <a:ext cx="703739" cy="126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25" b="1" dirty="0">
                  <a:solidFill>
                    <a:srgbClr val="FF0000"/>
                  </a:solidFill>
                  <a:latin typeface="Old English Text MT" panose="03040902040508030806" pitchFamily="66" charset="0"/>
                </a:rPr>
                <a:t>1942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0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54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˃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Calibri" pitchFamily="34" charset="0"/>
        <a:buChar char="+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Calibri" pitchFamily="34" charset="0"/>
        <a:buChar char="+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vieilles-cibles-vs.ch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microsoft.com/office/2007/relationships/hdphoto" Target="../media/hdphoto4.wdp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vieilles-cibles-vs.ch/index.php/actualite/agendat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lumMod val="57000"/>
                <a:lumOff val="43000"/>
                <a:alpha val="37000"/>
              </a:srgbClr>
            </a:gs>
            <a:gs pos="14000">
              <a:schemeClr val="bg1">
                <a:shade val="100000"/>
                <a:satMod val="100000"/>
                <a:lumMod val="100000"/>
              </a:schemeClr>
            </a:gs>
            <a:gs pos="100000">
              <a:schemeClr val="bg1">
                <a:shade val="90000"/>
                <a:satMod val="300000"/>
                <a:lumMod val="9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59632" y="188641"/>
            <a:ext cx="7632848" cy="6248284"/>
          </a:xfrm>
        </p:spPr>
        <p:txBody>
          <a:bodyPr anchor="ctr" anchorCtr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CH" sz="5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Soirée des capitaines</a:t>
            </a:r>
            <a:br>
              <a:rPr lang="fr-CH" sz="5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fr-CH" sz="5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fr-CH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Sion, le 5 décembre 2024</a:t>
            </a:r>
            <a:br>
              <a:rPr lang="fr-CH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fr-CH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http://apethorensglieres.asso-web.com/uploaded/meeting-clipart-612x459-m1uj4x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" b="99129" l="654" r="99673">
                        <a14:foregroundMark x1="46405" y1="77560" x2="46405" y2="77560"/>
                        <a14:foregroundMark x1="48039" y1="93682" x2="48039" y2="93682"/>
                        <a14:foregroundMark x1="45425" y1="71242" x2="45425" y2="71242"/>
                        <a14:foregroundMark x1="84314" y1="60784" x2="84314" y2="60784"/>
                        <a14:foregroundMark x1="95915" y1="40305" x2="95915" y2="40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4293096"/>
            <a:ext cx="2971805" cy="22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69070" y="6407650"/>
            <a:ext cx="1019199" cy="228600"/>
          </a:xfrm>
        </p:spPr>
        <p:txBody>
          <a:bodyPr/>
          <a:lstStyle/>
          <a:p>
            <a:fld id="{87D4B8A4-7777-4470-A2C2-0CF2DAF099F1}" type="datetime1">
              <a:rPr lang="fr-FR" smtClean="0">
                <a:solidFill>
                  <a:srgbClr val="FF0000"/>
                </a:solidFill>
              </a:rPr>
              <a:t>05/12/2024</a:t>
            </a:fld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Soirée des Capitaines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z="1050" b="1" smtClean="0">
                <a:solidFill>
                  <a:schemeClr val="tx2">
                    <a:lumMod val="75000"/>
                  </a:schemeClr>
                </a:solidFill>
              </a:rPr>
              <a:pPr/>
              <a:t>1</a:t>
            </a:fld>
            <a:endParaRPr lang="fr-CH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08B7D0AC-9FB0-4D68-A1B7-91466259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8641"/>
            <a:ext cx="3045754" cy="1309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0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Soirée des Capitaines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7" name="Sous-titre 4"/>
          <p:cNvSpPr>
            <a:spLocks noGrp="1"/>
          </p:cNvSpPr>
          <p:nvPr>
            <p:ph type="subTitle" idx="1"/>
          </p:nvPr>
        </p:nvSpPr>
        <p:spPr>
          <a:xfrm>
            <a:off x="1478761" y="201703"/>
            <a:ext cx="6837655" cy="563001"/>
          </a:xfrm>
        </p:spPr>
        <p:txBody>
          <a:bodyPr>
            <a:noAutofit/>
          </a:bodyPr>
          <a:lstStyle/>
          <a:p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Tournus des fêtes</a:t>
            </a:r>
          </a:p>
          <a:p>
            <a:r>
              <a:rPr lang="fr-CH" b="1" dirty="0" err="1">
                <a:solidFill>
                  <a:srgbClr val="000000"/>
                </a:solidFill>
              </a:rPr>
              <a:t>Vorschlag</a:t>
            </a:r>
            <a:r>
              <a:rPr lang="fr-CH" b="1" dirty="0">
                <a:solidFill>
                  <a:srgbClr val="000000"/>
                </a:solidFill>
              </a:rPr>
              <a:t> Tournus des </a:t>
            </a:r>
            <a:r>
              <a:rPr lang="fr-CH" b="1" dirty="0" err="1">
                <a:solidFill>
                  <a:srgbClr val="000000"/>
                </a:solidFill>
              </a:rPr>
              <a:t>Jahresschiessen</a:t>
            </a:r>
            <a:endParaRPr lang="fr-CH" b="1" dirty="0">
              <a:solidFill>
                <a:srgbClr val="000000"/>
              </a:solidFill>
            </a:endParaRPr>
          </a:p>
        </p:txBody>
      </p:sp>
      <p:pic>
        <p:nvPicPr>
          <p:cNvPr id="8" name="Picture 2" descr="Résultat de recherche d'images pour &quot;petit bonhomme blanc calendrier&quot;">
            <a:extLst>
              <a:ext uri="{FF2B5EF4-FFF2-40B4-BE49-F238E27FC236}">
                <a16:creationId xmlns:a16="http://schemas.microsoft.com/office/drawing/2014/main" id="{B4737961-E88D-4916-9C18-A1B5491F8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860" y="76014"/>
            <a:ext cx="1059160" cy="79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21458"/>
              </p:ext>
            </p:extLst>
          </p:nvPr>
        </p:nvGraphicFramePr>
        <p:xfrm>
          <a:off x="1547664" y="1207873"/>
          <a:ext cx="7302207" cy="4268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1107">
                  <a:extLst>
                    <a:ext uri="{9D8B030D-6E8A-4147-A177-3AD203B41FA5}">
                      <a16:colId xmlns:a16="http://schemas.microsoft.com/office/drawing/2014/main" val="215746622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8184364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5620693"/>
                    </a:ext>
                  </a:extLst>
                </a:gridCol>
              </a:tblGrid>
              <a:tr h="420927">
                <a:tc>
                  <a:txBody>
                    <a:bodyPr/>
                    <a:lstStyle/>
                    <a:p>
                      <a:pPr algn="ctr" fontAlgn="b"/>
                      <a:r>
                        <a:rPr lang="fr-CH" sz="2000" b="1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Tournus des Fêtes de tir FVCV</a:t>
                      </a:r>
                      <a:endParaRPr lang="fr-CH" sz="20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2000" b="1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2021-2031</a:t>
                      </a:r>
                      <a:endParaRPr lang="fr-CH" sz="20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521419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8071050"/>
                  </a:ext>
                </a:extLst>
              </a:tr>
              <a:tr h="544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Schützenzunft Glis  </a:t>
                      </a:r>
                      <a:endParaRPr lang="fr-CH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fr-CH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333</a:t>
                      </a:r>
                      <a:r>
                        <a:rPr lang="fr-CH" sz="1200" b="1" u="none" strike="noStrike" baseline="30000" dirty="0">
                          <a:solidFill>
                            <a:srgbClr val="FF0000"/>
                          </a:solidFill>
                          <a:effectLst/>
                        </a:rPr>
                        <a:t> ème </a:t>
                      </a:r>
                      <a:r>
                        <a:rPr lang="fr-CH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anniversaire</a:t>
                      </a:r>
                      <a:endParaRPr lang="fr-CH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2894876031"/>
                  </a:ext>
                </a:extLst>
              </a:tr>
              <a:tr h="544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800" b="1" u="none" strike="noStrike" dirty="0">
                          <a:effectLst/>
                        </a:rPr>
                        <a:t>Cible Lens Nouvelle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800" b="1" u="none" strike="noStrike" dirty="0">
                          <a:effectLst/>
                        </a:rPr>
                        <a:t>2026</a:t>
                      </a:r>
                      <a:endParaRPr lang="fr-CH" sz="1800" b="1" i="0" u="none" strike="noStrike" dirty="0">
                        <a:solidFill>
                          <a:srgbClr val="4D5B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b="1" u="none" strike="noStrike" dirty="0">
                          <a:effectLst/>
                        </a:rPr>
                        <a:t> 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191881244"/>
                  </a:ext>
                </a:extLst>
              </a:tr>
              <a:tr h="4665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800" b="1" u="none" strike="noStrike" dirty="0">
                          <a:effectLst/>
                        </a:rPr>
                        <a:t>Schützenzunft  Unterdorf Salgesch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800" b="1" u="none" strike="noStrike" dirty="0">
                          <a:effectLst/>
                        </a:rPr>
                        <a:t>2027</a:t>
                      </a:r>
                      <a:endParaRPr lang="fr-CH" sz="1800" b="1" i="0" u="none" strike="noStrike" dirty="0">
                        <a:solidFill>
                          <a:srgbClr val="4D5B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b="1" u="none" strike="noStrike" dirty="0">
                          <a:effectLst/>
                        </a:rPr>
                        <a:t> 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554059568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Grande Cible de Sierre</a:t>
                      </a:r>
                      <a:endParaRPr lang="fr-CH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2028</a:t>
                      </a:r>
                      <a:endParaRPr lang="fr-CH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150 </a:t>
                      </a:r>
                      <a:r>
                        <a:rPr lang="fr-CH" sz="1200" b="1" u="none" strike="noStrike" baseline="30000" dirty="0">
                          <a:solidFill>
                            <a:srgbClr val="FF0000"/>
                          </a:solidFill>
                          <a:effectLst/>
                        </a:rPr>
                        <a:t>ème</a:t>
                      </a:r>
                      <a:r>
                        <a:rPr lang="fr-CH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anniversaire</a:t>
                      </a:r>
                      <a:endParaRPr lang="fr-CH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832398936"/>
                  </a:ext>
                </a:extLst>
              </a:tr>
              <a:tr h="47769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u="none" strike="noStrike" dirty="0">
                          <a:effectLst/>
                        </a:rPr>
                        <a:t>Cible Lens Ancienne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u="none" strike="noStrike" dirty="0">
                          <a:effectLst/>
                        </a:rPr>
                        <a:t>2029</a:t>
                      </a:r>
                      <a:endParaRPr lang="fr-CH" sz="1800" b="1" i="0" u="none" strike="noStrike" dirty="0">
                        <a:solidFill>
                          <a:srgbClr val="4D5B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b="1" u="none" strike="noStrike" dirty="0">
                          <a:effectLst/>
                        </a:rPr>
                        <a:t> 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3467006835"/>
                  </a:ext>
                </a:extLst>
              </a:tr>
              <a:tr h="5032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800" b="1" u="none" strike="noStrike" dirty="0">
                          <a:effectLst/>
                        </a:rPr>
                        <a:t>Cible Sembrancher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800" b="1" u="none" strike="noStrike" dirty="0">
                          <a:effectLst/>
                        </a:rPr>
                        <a:t>2030</a:t>
                      </a:r>
                      <a:endParaRPr lang="fr-CH" sz="1800" b="1" i="0" u="none" strike="noStrike" dirty="0">
                        <a:solidFill>
                          <a:srgbClr val="4D5B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b="1" u="none" strike="noStrike" dirty="0">
                          <a:effectLst/>
                        </a:rPr>
                        <a:t> 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2438579807"/>
                  </a:ext>
                </a:extLst>
              </a:tr>
              <a:tr h="629749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800" b="1" u="none" strike="noStrike" dirty="0">
                          <a:effectLst/>
                        </a:rPr>
                        <a:t>Schützenzunft </a:t>
                      </a:r>
                      <a:r>
                        <a:rPr lang="fr-CH" sz="1800" b="1" u="none" strike="noStrike" dirty="0" err="1">
                          <a:effectLst/>
                        </a:rPr>
                        <a:t>Neueschütze</a:t>
                      </a:r>
                      <a:r>
                        <a:rPr lang="fr-CH" sz="1800" b="1" u="none" strike="noStrike" dirty="0">
                          <a:effectLst/>
                        </a:rPr>
                        <a:t> Salgesch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800" b="1" u="none" strike="noStrike" dirty="0">
                          <a:effectLst/>
                        </a:rPr>
                        <a:t>2031</a:t>
                      </a:r>
                      <a:endParaRPr lang="fr-CH" sz="1800" b="1" i="0" u="none" strike="noStrike" dirty="0">
                        <a:solidFill>
                          <a:srgbClr val="4D5B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280263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79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Soirée des Capitaines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2FEED4-A073-95C2-6306-8BAC53B7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40" y="260648"/>
            <a:ext cx="4680519" cy="60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0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00D835-2A65-AF9E-73EE-7CE49E6AC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t>12</a:t>
            </a:fld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FC408C-113A-75CD-0DDD-10B7257B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C553-1921-439F-BAAD-754693784BC3}" type="datetime1">
              <a:rPr lang="fr-FR" smtClean="0"/>
              <a:t>05/12/2024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189C97-DDCD-76DB-0206-CAD387CC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3633959" cy="35883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486753-8930-807E-AB41-0A2A5D5C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04664"/>
            <a:ext cx="405520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5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6">
                <a:lumMod val="0"/>
                <a:lumOff val="100000"/>
              </a:schemeClr>
            </a:gs>
            <a:gs pos="9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187624" y="178203"/>
            <a:ext cx="5407528" cy="563001"/>
          </a:xfrm>
        </p:spPr>
        <p:txBody>
          <a:bodyPr>
            <a:noAutofit/>
          </a:bodyPr>
          <a:lstStyle/>
          <a:p>
            <a:r>
              <a:rPr lang="fr-CH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 </a:t>
            </a:r>
            <a:endParaRPr lang="fr-CH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8994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rgbClr val="000000"/>
                </a:solidFill>
              </a:rPr>
              <a:t>Lien :</a:t>
            </a:r>
            <a:r>
              <a:rPr lang="fr-CH" b="1" dirty="0"/>
              <a:t>  </a:t>
            </a:r>
            <a:r>
              <a:rPr lang="fr-CH" b="1" u="sng" dirty="0">
                <a:hlinkClick r:id="rId3"/>
              </a:rPr>
              <a:t>http://www.vieilles-cibles-vs.ch</a:t>
            </a:r>
            <a:r>
              <a:rPr lang="fr-CH" b="1" u="sng" dirty="0"/>
              <a:t>  </a:t>
            </a:r>
            <a:endParaRPr lang="fr-CH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1E2C-464E-425B-9398-7A7D2EE0DCD1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Soirée des Capitaines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13</a:t>
            </a:fld>
            <a:endParaRPr lang="fr-CH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67BF825-4344-4BD2-82D3-BDC050174A16}"/>
              </a:ext>
            </a:extLst>
          </p:cNvPr>
          <p:cNvGrpSpPr/>
          <p:nvPr/>
        </p:nvGrpSpPr>
        <p:grpSpPr>
          <a:xfrm>
            <a:off x="1801923" y="1461045"/>
            <a:ext cx="1934656" cy="1578490"/>
            <a:chOff x="1519696" y="1448228"/>
            <a:chExt cx="1934656" cy="157849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696" y="1448228"/>
              <a:ext cx="1934656" cy="152855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3166320" y="26573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D50DCD4-9B84-4C2D-B1C8-CA7C189D34A9}"/>
              </a:ext>
            </a:extLst>
          </p:cNvPr>
          <p:cNvGrpSpPr/>
          <p:nvPr/>
        </p:nvGrpSpPr>
        <p:grpSpPr>
          <a:xfrm>
            <a:off x="6786557" y="1403484"/>
            <a:ext cx="2053221" cy="1689352"/>
            <a:chOff x="6786557" y="1403484"/>
            <a:chExt cx="2053221" cy="168935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57" y="1403484"/>
              <a:ext cx="2053221" cy="1658094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8551746" y="27235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101130" y="4674802"/>
            <a:ext cx="2789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Comité FVCV-SVAWS </a:t>
            </a:r>
            <a:r>
              <a:rPr lang="fr-CH" sz="1200" i="1" dirty="0"/>
              <a:t>(3x)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Cible La Borgne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Cible Ancienne  Montana </a:t>
            </a:r>
            <a:r>
              <a:rPr lang="fr-CH" sz="1400" dirty="0"/>
              <a:t>(site)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Port-Valais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Grande Cible Sierre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Nouvelle Cible Montana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… ?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CH" sz="1400" b="1" dirty="0"/>
              <a:t>… 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129" y="4639424"/>
            <a:ext cx="4143169" cy="181391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186886" y="52251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12329" y="61213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089227" y="50404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89227" y="613269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7142562-8A33-4336-B44D-B1D4E524951E}"/>
              </a:ext>
            </a:extLst>
          </p:cNvPr>
          <p:cNvGrpSpPr/>
          <p:nvPr/>
        </p:nvGrpSpPr>
        <p:grpSpPr>
          <a:xfrm>
            <a:off x="4018806" y="1495029"/>
            <a:ext cx="2203297" cy="1397640"/>
            <a:chOff x="3845363" y="1477661"/>
            <a:chExt cx="2203297" cy="139764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363" y="1477661"/>
              <a:ext cx="2140843" cy="1334879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ZoneTexte 20"/>
            <p:cNvSpPr txBox="1"/>
            <p:nvPr/>
          </p:nvSpPr>
          <p:spPr>
            <a:xfrm>
              <a:off x="5760628" y="25059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F6330FF-5D53-446F-8977-D6C8032B826B}"/>
              </a:ext>
            </a:extLst>
          </p:cNvPr>
          <p:cNvGrpSpPr/>
          <p:nvPr/>
        </p:nvGrpSpPr>
        <p:grpSpPr>
          <a:xfrm>
            <a:off x="7408185" y="146061"/>
            <a:ext cx="1519215" cy="1135174"/>
            <a:chOff x="7408185" y="146061"/>
            <a:chExt cx="1519215" cy="1135174"/>
          </a:xfrm>
        </p:grpSpPr>
        <p:pic>
          <p:nvPicPr>
            <p:cNvPr id="15" name="Image 14" descr="Une image contenant dessin, pièce, alimentation, signe&#10;&#10;Description générée automatiquement">
              <a:extLst>
                <a:ext uri="{FF2B5EF4-FFF2-40B4-BE49-F238E27FC236}">
                  <a16:creationId xmlns:a16="http://schemas.microsoft.com/office/drawing/2014/main" id="{43FF6466-8946-4A30-9C77-831F0FCBA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675" y="146061"/>
              <a:ext cx="1407725" cy="1135174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5A58D20-D3D3-4100-B484-EA149A78B429}"/>
                </a:ext>
              </a:extLst>
            </p:cNvPr>
            <p:cNvSpPr txBox="1"/>
            <p:nvPr/>
          </p:nvSpPr>
          <p:spPr>
            <a:xfrm>
              <a:off x="7408185" y="57500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6146" name="Picture 2" descr="Image associée">
            <a:extLst>
              <a:ext uri="{FF2B5EF4-FFF2-40B4-BE49-F238E27FC236}">
                <a16:creationId xmlns:a16="http://schemas.microsoft.com/office/drawing/2014/main" id="{932741C2-8C59-4651-ADCC-C32AF6522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320" r="22548"/>
          <a:stretch/>
        </p:blipFill>
        <p:spPr bwMode="auto">
          <a:xfrm>
            <a:off x="7888975" y="3151315"/>
            <a:ext cx="864096" cy="1478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1" name="Groupe 30"/>
          <p:cNvGrpSpPr/>
          <p:nvPr/>
        </p:nvGrpSpPr>
        <p:grpSpPr>
          <a:xfrm>
            <a:off x="2196464" y="5609637"/>
            <a:ext cx="742949" cy="738355"/>
            <a:chOff x="395536" y="899428"/>
            <a:chExt cx="468000" cy="468000"/>
          </a:xfrm>
        </p:grpSpPr>
        <p:cxnSp>
          <p:nvCxnSpPr>
            <p:cNvPr id="32" name="Connecteur droit 31"/>
            <p:cNvCxnSpPr/>
            <p:nvPr/>
          </p:nvCxnSpPr>
          <p:spPr>
            <a:xfrm flipH="1">
              <a:off x="395536" y="899428"/>
              <a:ext cx="468000" cy="4680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95536" y="899428"/>
              <a:ext cx="468000" cy="4680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00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36520" y="170163"/>
            <a:ext cx="6189583" cy="563001"/>
          </a:xfrm>
        </p:spPr>
        <p:txBody>
          <a:bodyPr>
            <a:noAutofit/>
          </a:bodyPr>
          <a:lstStyle/>
          <a:p>
            <a:r>
              <a:rPr lang="fr-CH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internet FVCV / SVAWS :</a:t>
            </a:r>
            <a:endParaRPr lang="fr-CH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8994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rgbClr val="000000"/>
                </a:solidFill>
              </a:rPr>
              <a:t>Lien :</a:t>
            </a:r>
            <a:r>
              <a:rPr lang="fr-CH" b="1" dirty="0"/>
              <a:t>  </a:t>
            </a:r>
            <a:r>
              <a:rPr lang="fr-CH" b="1" u="sng" dirty="0">
                <a:hlinkClick r:id="rId3"/>
              </a:rPr>
              <a:t>http://www.vieilles-cibles-vs.ch</a:t>
            </a:r>
            <a:endParaRPr lang="fr-CH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1E2C-464E-425B-9398-7A7D2EE0DCD1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Soirée des Capitaines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14</a:t>
            </a:fld>
            <a:endParaRPr lang="fr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0841"/>
            <a:ext cx="2952328" cy="21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10841"/>
            <a:ext cx="2736304" cy="21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850" y="4163128"/>
            <a:ext cx="291916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163128"/>
            <a:ext cx="266429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C0DA08-3CAB-4D47-8DEE-95020C5D90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465" y="151747"/>
            <a:ext cx="1313975" cy="94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49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31640" y="200190"/>
            <a:ext cx="6231102" cy="962596"/>
          </a:xfrm>
        </p:spPr>
        <p:txBody>
          <a:bodyPr>
            <a:noAutofit/>
          </a:bodyPr>
          <a:lstStyle/>
          <a:p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Proposition(s) des Capitaines  </a:t>
            </a:r>
          </a:p>
          <a:p>
            <a:r>
              <a:rPr lang="fr-CH" b="1" dirty="0" err="1">
                <a:solidFill>
                  <a:srgbClr val="000000"/>
                </a:solidFill>
              </a:rPr>
              <a:t>Vorschlag</a:t>
            </a:r>
            <a:r>
              <a:rPr lang="fr-CH" b="1" dirty="0">
                <a:solidFill>
                  <a:srgbClr val="000000"/>
                </a:solidFill>
              </a:rPr>
              <a:t>(e) der </a:t>
            </a:r>
            <a:r>
              <a:rPr lang="fr-CH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Hauptmänner</a:t>
            </a: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547664" y="1304440"/>
            <a:ext cx="7704856" cy="529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3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5ED4-E9BF-4330-A9A6-3FF465B3CB87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Soirée des Capitaines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1028" name="Picture 4" descr="Résultat de recherche d'images pour &quot;On attend vos propositions&quot;">
            <a:extLst>
              <a:ext uri="{FF2B5EF4-FFF2-40B4-BE49-F238E27FC236}">
                <a16:creationId xmlns:a16="http://schemas.microsoft.com/office/drawing/2014/main" id="{DF7C1709-1855-44B8-97AC-BD96B7DC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37" y="1119992"/>
            <a:ext cx="6799933" cy="454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EA3216-0CB0-0ED4-0BC2-950D545B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76" y="4813900"/>
            <a:ext cx="1894872" cy="16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827584" y="269008"/>
            <a:ext cx="8193359" cy="563001"/>
          </a:xfrm>
        </p:spPr>
        <p:txBody>
          <a:bodyPr>
            <a:noAutofit/>
          </a:bodyPr>
          <a:lstStyle/>
          <a:p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Proposition(s) des Capitaines  /  </a:t>
            </a:r>
            <a:r>
              <a:rPr lang="fr-CH" sz="1800" b="1" dirty="0" err="1">
                <a:solidFill>
                  <a:srgbClr val="7030A0"/>
                </a:solidFill>
              </a:rPr>
              <a:t>Vorschlag</a:t>
            </a:r>
            <a:r>
              <a:rPr lang="fr-CH" sz="1800" b="1" dirty="0">
                <a:solidFill>
                  <a:srgbClr val="7030A0"/>
                </a:solidFill>
              </a:rPr>
              <a:t>(e) der </a:t>
            </a:r>
            <a:r>
              <a:rPr lang="fr-CH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Hauptmänner</a:t>
            </a:r>
            <a:r>
              <a:rPr lang="fr-CH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CH" sz="1800" dirty="0">
              <a:solidFill>
                <a:srgbClr val="7030A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99A78-6A1D-43E5-B638-1A20ADD64746}" type="slidenum">
              <a:rPr kumimoji="0" lang="fr-CH" sz="900" b="0" i="0" u="none" strike="noStrike" kern="1200" cap="none" spc="0" normalizeH="0" baseline="0" noProof="0" smtClean="0">
                <a:ln>
                  <a:noFill/>
                </a:ln>
                <a:solidFill>
                  <a:srgbClr val="675D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H" sz="900" b="0" i="0" u="none" strike="noStrike" kern="1200" cap="none" spc="0" normalizeH="0" baseline="0" noProof="0" dirty="0">
              <a:ln>
                <a:noFill/>
              </a:ln>
              <a:solidFill>
                <a:srgbClr val="675D59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B5ED4-E9BF-4330-A9A6-3FF465B3CB87}" type="datetime1">
              <a:rPr kumimoji="0" lang="fr-FR" sz="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fr-CH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547664" y="1304440"/>
            <a:ext cx="7704856" cy="529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46789" y="3945350"/>
            <a:ext cx="5050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Renouvellement du Comité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Erneuerung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fr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Vorstands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</a:t>
            </a:r>
          </a:p>
        </p:txBody>
      </p:sp>
      <p:pic>
        <p:nvPicPr>
          <p:cNvPr id="1026" name="Picture 2" descr="Associations : membre, quels sont vos droits et obligations ?, Juridique,  CGO : Comptabilité Gestion Océan">
            <a:extLst>
              <a:ext uri="{FF2B5EF4-FFF2-40B4-BE49-F238E27FC236}">
                <a16:creationId xmlns:a16="http://schemas.microsoft.com/office/drawing/2014/main" id="{78D16C7D-ECE1-434C-9EC6-27F872F7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66712"/>
            <a:ext cx="3101478" cy="25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EA7523-DDB2-358E-2F90-7C2D06730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728027"/>
            <a:ext cx="2072679" cy="180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9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31640" y="191340"/>
            <a:ext cx="5517107" cy="1152403"/>
          </a:xfrm>
        </p:spPr>
        <p:txBody>
          <a:bodyPr>
            <a:noAutofit/>
          </a:bodyPr>
          <a:lstStyle/>
          <a:p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</a:t>
            </a:r>
            <a:r>
              <a:rPr lang="fr-CH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oirée des </a:t>
            </a:r>
            <a:r>
              <a:rPr lang="fr-CH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apitaines </a:t>
            </a:r>
          </a:p>
          <a:p>
            <a:r>
              <a:rPr lang="fr-CH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Nächster</a:t>
            </a: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Hauptmänner-Abend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331640" y="1962574"/>
            <a:ext cx="5789560" cy="206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Bramois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carnotzet de la Bourgeoisie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E14C-338B-4BEE-BFF6-A255C85E7598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Soirée des Capitaines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8" name="Image 7" descr="Une image contenant personne, table, groupe, assis&#10;&#10;Description générée automatiquement">
            <a:extLst>
              <a:ext uri="{FF2B5EF4-FFF2-40B4-BE49-F238E27FC236}">
                <a16:creationId xmlns:a16="http://schemas.microsoft.com/office/drawing/2014/main" id="{93118812-2ADC-40A1-9E24-7DB7F4C160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356992"/>
            <a:ext cx="4283968" cy="284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ésultat de recherche d'images pour &quot;petit bonhomme blanc calendrier&quot;">
            <a:extLst>
              <a:ext uri="{FF2B5EF4-FFF2-40B4-BE49-F238E27FC236}">
                <a16:creationId xmlns:a16="http://schemas.microsoft.com/office/drawing/2014/main" id="{0EF285E6-E61A-41FB-A763-5389AA5D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248" y="895657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2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lumMod val="57000"/>
                <a:lumOff val="43000"/>
                <a:alpha val="37000"/>
              </a:srgbClr>
            </a:gs>
            <a:gs pos="14000">
              <a:schemeClr val="bg1">
                <a:shade val="100000"/>
                <a:satMod val="100000"/>
                <a:lumMod val="100000"/>
              </a:schemeClr>
            </a:gs>
            <a:gs pos="100000">
              <a:schemeClr val="bg1">
                <a:shade val="90000"/>
                <a:satMod val="300000"/>
                <a:lumMod val="9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403647" y="332656"/>
            <a:ext cx="7200899" cy="1382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Merci de votre appui et </a:t>
            </a:r>
          </a:p>
          <a:p>
            <a:pPr algn="ctr"/>
            <a:r>
              <a:rPr lang="fr-C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de votre enthousiasme pour le bien </a:t>
            </a:r>
          </a:p>
          <a:p>
            <a:pPr algn="ctr"/>
            <a:r>
              <a:rPr lang="fr-C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de notre Fédération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02394" y="4293096"/>
            <a:ext cx="6628494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fr-C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plaisir de vous rencontrer à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fr-C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l’Assemblée des Délégués à Bramois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fr-C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ainsi que lors de notre prochaine</a:t>
            </a:r>
          </a:p>
          <a:p>
            <a:pPr marL="0" indent="0" algn="ctr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fr-C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Fête des Vieilles Cibles Valaisannes 2024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365-E375-4D78-AB35-4C14C8844192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Soirée des Capitaines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3074" name="Picture 2" descr="Résultat de recherche d'images pour &quot;Petit bonhomme blanc MERCI à vous&quot;">
            <a:extLst>
              <a:ext uri="{FF2B5EF4-FFF2-40B4-BE49-F238E27FC236}">
                <a16:creationId xmlns:a16="http://schemas.microsoft.com/office/drawing/2014/main" id="{7F52D833-C8F0-4F57-820F-11E59842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15179"/>
            <a:ext cx="335540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552728" cy="1307554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Fiers et reconnaissants</a:t>
            </a:r>
          </a:p>
          <a:p>
            <a:pPr algn="ctr"/>
            <a:r>
              <a:rPr lang="fr-CH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envers nos aïeux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Soirée des Capitaines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19</a:t>
            </a:fld>
            <a:endParaRPr lang="fr-CH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528" y="404664"/>
            <a:ext cx="319475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44" y="427900"/>
            <a:ext cx="320259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861048"/>
            <a:ext cx="1286117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Claude\Desktop\Image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7" y="3842724"/>
            <a:ext cx="2339753" cy="26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587877"/>
            <a:ext cx="2088232" cy="1908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7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78761" y="201703"/>
            <a:ext cx="6189583" cy="563001"/>
          </a:xfrm>
        </p:spPr>
        <p:txBody>
          <a:bodyPr>
            <a:noAutofit/>
          </a:bodyPr>
          <a:lstStyle/>
          <a:p>
            <a:r>
              <a:rPr lang="fr-CH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</a:t>
            </a:r>
            <a:endParaRPr lang="fr-CH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8088" y="1052736"/>
            <a:ext cx="76984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-538163">
              <a:buFont typeface="+mj-lt"/>
              <a:buAutoNum type="arabicPeriod"/>
            </a:pP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Rétrospective et bilan 2024 /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Rückblick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Bilanz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 marL="896938" indent="-538163">
              <a:buFont typeface="+mj-lt"/>
              <a:buAutoNum type="arabicPeriod"/>
            </a:pP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538163">
              <a:buFont typeface="+mj-lt"/>
              <a:buAutoNum type="arabicPeriod"/>
            </a:pP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des Capitaines /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Bilanz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Hauptmänner</a:t>
            </a: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1" indent="-538163">
              <a:buFont typeface="+mj-lt"/>
              <a:buAutoNum type="arabicPeriod"/>
            </a:pPr>
            <a:endParaRPr lang="fr-CH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538163">
              <a:buFont typeface="+mj-lt"/>
              <a:buAutoNum type="arabicPeriod"/>
            </a:pP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de la Fédération</a:t>
            </a:r>
            <a:r>
              <a:rPr lang="fr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Borgne 2024</a:t>
            </a:r>
          </a:p>
          <a:p>
            <a:pPr marL="358775"/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Schiessen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Vereinigung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 marL="358775"/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/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	Tir de la Fédération 2025 /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Schiessen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Vereinigung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fr-CH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538163">
              <a:buFont typeface="+mj-lt"/>
              <a:buAutoNum type="arabicPeriod"/>
            </a:pP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538163">
              <a:buFont typeface="+mj-lt"/>
              <a:buAutoNum type="arabicPeriod" startAt="4"/>
            </a:pP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Tournus des fêtes FVCV / Tournus der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Feste</a:t>
            </a: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SVAWS</a:t>
            </a:r>
          </a:p>
          <a:p>
            <a:pPr marL="896938" lvl="2" indent="-538163">
              <a:buFont typeface="+mj-lt"/>
              <a:buAutoNum type="arabicPeriod"/>
            </a:pP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2" indent="-538163"/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	Sponsoring</a:t>
            </a:r>
          </a:p>
          <a:p>
            <a:pPr marL="896938" indent="-538163">
              <a:buFont typeface="+mj-lt"/>
              <a:buAutoNum type="arabicPeriod" startAt="4"/>
            </a:pP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/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Site internet /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2" indent="-538163">
              <a:buFont typeface="+mj-lt"/>
              <a:buAutoNum type="arabicPeriod"/>
            </a:pPr>
            <a:endParaRPr lang="fr-CH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/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Proposition(s) des Capitaines / </a:t>
            </a:r>
            <a:r>
              <a:rPr lang="fr-CH" b="1" dirty="0" err="1">
                <a:solidFill>
                  <a:srgbClr val="000000"/>
                </a:solidFill>
              </a:rPr>
              <a:t>Vorschlag</a:t>
            </a:r>
            <a:r>
              <a:rPr lang="fr-CH" b="1" dirty="0">
                <a:solidFill>
                  <a:srgbClr val="000000"/>
                </a:solidFill>
              </a:rPr>
              <a:t>(e) der </a:t>
            </a:r>
            <a:r>
              <a:rPr lang="fr-CH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Hauptmänner</a:t>
            </a: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1" indent="-538163">
              <a:buFont typeface="+mj-lt"/>
              <a:buAutoNum type="arabicPeriod"/>
              <a:tabLst>
                <a:tab pos="449263" algn="l"/>
              </a:tabLst>
            </a:pPr>
            <a:endParaRPr lang="fr-CH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>
              <a:tabLst>
                <a:tab pos="449263" algn="l"/>
              </a:tabLst>
            </a:pPr>
            <a:r>
              <a:rPr lang="fr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Prochaine soirée des Capitaines (SC) </a:t>
            </a:r>
          </a:p>
          <a:p>
            <a:pPr marL="914400" lvl="3"/>
            <a:r>
              <a:rPr lang="fr-CH" b="1" dirty="0" err="1">
                <a:solidFill>
                  <a:srgbClr val="000000"/>
                </a:solidFill>
              </a:rPr>
              <a:t>Nächster</a:t>
            </a:r>
            <a:r>
              <a:rPr lang="fr-CH" b="1" dirty="0">
                <a:solidFill>
                  <a:srgbClr val="000000"/>
                </a:solidFill>
              </a:rPr>
              <a:t> </a:t>
            </a:r>
            <a:r>
              <a:rPr lang="fr-CH" b="1" dirty="0" err="1">
                <a:solidFill>
                  <a:srgbClr val="000000"/>
                </a:solidFill>
              </a:rPr>
              <a:t>Hauptmännerabend</a:t>
            </a:r>
            <a:endParaRPr lang="fr-CH" sz="1600" dirty="0">
              <a:solidFill>
                <a:srgbClr val="0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273-BF78-4C16-B3F7-17EA1A00163C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331640" y="6553200"/>
            <a:ext cx="7095198" cy="228600"/>
          </a:xfrm>
        </p:spPr>
        <p:txBody>
          <a:bodyPr/>
          <a:lstStyle/>
          <a:p>
            <a:r>
              <a:rPr lang="fr-CH" dirty="0"/>
              <a:t>Soirée des Capitaines</a:t>
            </a:r>
          </a:p>
        </p:txBody>
      </p:sp>
    </p:spTree>
    <p:extLst>
      <p:ext uri="{BB962C8B-B14F-4D97-AF65-F5344CB8AC3E}">
        <p14:creationId xmlns:p14="http://schemas.microsoft.com/office/powerpoint/2010/main" val="29636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06911" y="404664"/>
            <a:ext cx="756084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algn="ctr">
              <a:spcBef>
                <a:spcPct val="50000"/>
              </a:spcBef>
              <a:defRPr/>
            </a:pPr>
            <a:endParaRPr lang="fr-C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803275">
              <a:spcBef>
                <a:spcPct val="50000"/>
              </a:spcBef>
              <a:defRPr/>
            </a:pPr>
            <a:r>
              <a:rPr lang="fr-C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Nous sommes volontiers à votre 	disposition pour:</a:t>
            </a:r>
          </a:p>
          <a:p>
            <a:pPr marL="2328863" lvl="1" indent="-627063">
              <a:spcBef>
                <a:spcPct val="50000"/>
              </a:spcBef>
              <a:buClr>
                <a:srgbClr val="FFFF00"/>
              </a:buClr>
              <a:buFont typeface="Wingdings 3" pitchFamily="18" charset="2"/>
              <a:buChar char="c"/>
              <a:defRPr/>
            </a:pPr>
            <a:r>
              <a:rPr lang="fr-C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d’éventuelles questions ?</a:t>
            </a:r>
          </a:p>
          <a:p>
            <a:pPr marL="2328863" lvl="1" indent="-627063" algn="l">
              <a:spcBef>
                <a:spcPct val="50000"/>
              </a:spcBef>
              <a:buClr>
                <a:srgbClr val="FFFF00"/>
              </a:buClr>
              <a:buFont typeface="Wingdings 3" pitchFamily="18" charset="2"/>
              <a:buChar char="c"/>
              <a:defRPr/>
            </a:pPr>
            <a:r>
              <a:rPr lang="fr-C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 explications ?  </a:t>
            </a:r>
          </a:p>
          <a:p>
            <a:pPr marL="2328863" lvl="1" indent="-627063" algn="l">
              <a:spcBef>
                <a:spcPct val="50000"/>
              </a:spcBef>
              <a:buClr>
                <a:srgbClr val="FFFF00"/>
              </a:buClr>
              <a:buFont typeface="Wingdings 3" pitchFamily="18" charset="2"/>
              <a:buChar char="c"/>
              <a:defRPr/>
            </a:pPr>
            <a:r>
              <a:rPr lang="fr-C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d’autres informations ?</a:t>
            </a:r>
          </a:p>
          <a:p>
            <a:pPr marL="182563" algn="ctr">
              <a:spcBef>
                <a:spcPct val="50000"/>
              </a:spcBef>
              <a:buClr>
                <a:srgbClr val="FFFF00"/>
              </a:buClr>
              <a:defRPr/>
            </a:pPr>
            <a:endParaRPr lang="fr-CH" sz="28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protectioncontinuumblog.emc.com/wp-content/uploads/2014/12/Myster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91269"/>
            <a:ext cx="2181189" cy="20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 rot="20742862">
            <a:off x="6432549" y="5597600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i="1" dirty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 comité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68425" y="6381328"/>
            <a:ext cx="1019199" cy="228600"/>
          </a:xfrm>
        </p:spPr>
        <p:txBody>
          <a:bodyPr/>
          <a:lstStyle/>
          <a:p>
            <a:fld id="{DAF5C352-0D4C-4FD0-8E12-621821F4D5CF}" type="datetime1">
              <a:rPr lang="fr-FR" sz="1200" smtClean="0">
                <a:solidFill>
                  <a:srgbClr val="FF0000"/>
                </a:solidFill>
              </a:rPr>
              <a:t>05/12/2024</a:t>
            </a:fld>
            <a:endParaRPr lang="fr-CH" sz="12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Soirée des Capitaines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20</a:t>
            </a:fld>
            <a:endParaRPr lang="fr-CH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653608" y="6413586"/>
            <a:ext cx="7244281" cy="310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b="1" dirty="0">
                <a:solidFill>
                  <a:srgbClr val="C0000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Fiers et reconnaissants envers nos aïeux</a:t>
            </a:r>
          </a:p>
        </p:txBody>
      </p:sp>
    </p:spTree>
    <p:extLst>
      <p:ext uri="{BB962C8B-B14F-4D97-AF65-F5344CB8AC3E}">
        <p14:creationId xmlns:p14="http://schemas.microsoft.com/office/powerpoint/2010/main" val="24413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4183" y="201702"/>
            <a:ext cx="7316289" cy="99505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Rétrospective du Président</a:t>
            </a:r>
          </a:p>
          <a:p>
            <a:r>
              <a:rPr lang="fr-CH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Rückblick</a:t>
            </a: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CH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Präsidenten</a:t>
            </a:r>
            <a:endParaRPr lang="fr-CH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85241" y="6473764"/>
            <a:ext cx="381000" cy="365125"/>
          </a:xfrm>
        </p:spPr>
        <p:txBody>
          <a:bodyPr/>
          <a:lstStyle/>
          <a:p>
            <a:fld id="{E1299A78-6A1D-43E5-B638-1A20ADD64746}" type="slidenum">
              <a:rPr lang="fr-CH" smtClean="0"/>
              <a:t>3</a:t>
            </a:fld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21226" y="6401756"/>
            <a:ext cx="1019199" cy="228600"/>
          </a:xfrm>
        </p:spPr>
        <p:txBody>
          <a:bodyPr/>
          <a:lstStyle/>
          <a:p>
            <a:fld id="{5EE5C553-1921-439F-BAAD-754693784BC3}" type="datetime1">
              <a:rPr lang="fr-FR" smtClean="0"/>
              <a:t>05/12/2024</a:t>
            </a:fld>
            <a:endParaRPr lang="fr-CH" dirty="0"/>
          </a:p>
        </p:txBody>
      </p:sp>
      <p:sp>
        <p:nvSpPr>
          <p:cNvPr id="5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384441" y="6573628"/>
            <a:ext cx="7095198" cy="228600"/>
          </a:xfrm>
        </p:spPr>
        <p:txBody>
          <a:bodyPr/>
          <a:lstStyle/>
          <a:p>
            <a:r>
              <a:rPr lang="fr-CH" dirty="0"/>
              <a:t>Soirée des Capitaines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691680" y="1412776"/>
            <a:ext cx="5832648" cy="4104456"/>
            <a:chOff x="2123728" y="1916832"/>
            <a:chExt cx="4936569" cy="3206193"/>
          </a:xfrm>
        </p:grpSpPr>
        <p:pic>
          <p:nvPicPr>
            <p:cNvPr id="7" name="Picture 2" descr="Résultat de recherche d'images pour &quot;rétroviseur paysage&quot;">
              <a:extLst>
                <a:ext uri="{FF2B5EF4-FFF2-40B4-BE49-F238E27FC236}">
                  <a16:creationId xmlns:a16="http://schemas.microsoft.com/office/drawing/2014/main" id="{BFED52A7-A813-4EAC-BED3-21B953946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05"/>
            <a:stretch/>
          </p:blipFill>
          <p:spPr bwMode="auto">
            <a:xfrm>
              <a:off x="2123728" y="1916832"/>
              <a:ext cx="4936569" cy="32061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2" descr="D:\Claude\Documents\AClaude\300\Vieilles Cibles 2014ss\Photos\Logo chemises1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909" y1="16827" x2="6364" y2="16346"/>
                          <a14:foregroundMark x1="20909" y1="6731" x2="20909" y2="6731"/>
                          <a14:foregroundMark x1="61818" y1="48558" x2="61818" y2="48558"/>
                          <a14:foregroundMark x1="61818" y1="55288" x2="61818" y2="55288"/>
                          <a14:foregroundMark x1="62727" y1="61538" x2="62727" y2="61538"/>
                          <a14:foregroundMark x1="62273" y1="58654" x2="62273" y2="58654"/>
                          <a14:foregroundMark x1="62273" y1="39423" x2="62273" y2="39423"/>
                          <a14:foregroundMark x1="63182" y1="35096" x2="63182" y2="35096"/>
                          <a14:foregroundMark x1="59091" y1="31250" x2="59091" y2="31250"/>
                          <a14:foregroundMark x1="72727" y1="36538" x2="72727" y2="36538"/>
                          <a14:foregroundMark x1="85455" y1="40385" x2="85455" y2="40385"/>
                          <a14:foregroundMark x1="87727" y1="74038" x2="87727" y2="74038"/>
                          <a14:foregroundMark x1="63636" y1="78365" x2="63636" y2="78365"/>
                          <a14:foregroundMark x1="50000" y1="64423" x2="50000" y2="64423"/>
                          <a14:foregroundMark x1="62727" y1="72115" x2="62727" y2="72115"/>
                          <a14:foregroundMark x1="59091" y1="63462" x2="59091" y2="63462"/>
                          <a14:foregroundMark x1="63636" y1="53846" x2="63636" y2="53846"/>
                          <a14:foregroundMark x1="65000" y1="49038" x2="65000" y2="49038"/>
                          <a14:foregroundMark x1="55909" y1="44712" x2="55909" y2="44712"/>
                          <a14:foregroundMark x1="50909" y1="44712" x2="50909" y2="44712"/>
                          <a14:foregroundMark x1="43636" y1="46635" x2="43636" y2="46635"/>
                          <a14:foregroundMark x1="37727" y1="68750" x2="37727" y2="68750"/>
                          <a14:foregroundMark x1="46818" y1="70192" x2="46818" y2="70192"/>
                          <a14:foregroundMark x1="26364" y1="93269" x2="26818" y2="93269"/>
                          <a14:foregroundMark x1="79545" y1="93269" x2="79545" y2="93269"/>
                          <a14:foregroundMark x1="95455" y1="75962" x2="95455" y2="75962"/>
                          <a14:foregroundMark x1="95909" y1="12500" x2="95909" y2="12019"/>
                          <a14:foregroundMark x1="59545" y1="5769" x2="59545" y2="5769"/>
                          <a14:foregroundMark x1="12727" y1="8654" x2="12727" y2="8654"/>
                          <a14:foregroundMark x1="4091" y1="34135" x2="4091" y2="34135"/>
                          <a14:foregroundMark x1="4545" y1="49038" x2="4545" y2="49038"/>
                          <a14:foregroundMark x1="3636" y1="63462" x2="3636" y2="63462"/>
                          <a14:foregroundMark x1="5000" y1="81731" x2="5000" y2="81731"/>
                          <a14:foregroundMark x1="11364" y1="94231" x2="11364" y2="94231"/>
                          <a14:foregroundMark x1="35455" y1="95673" x2="35455" y2="95673"/>
                          <a14:foregroundMark x1="56818" y1="93750" x2="56818" y2="93750"/>
                          <a14:foregroundMark x1="88182" y1="89423" x2="88182" y2="89423"/>
                          <a14:foregroundMark x1="67727" y1="61058" x2="67727" y2="61058"/>
                          <a14:foregroundMark x1="60000" y1="72115" x2="60000" y2="72115"/>
                          <a14:foregroundMark x1="75455" y1="73558" x2="75455" y2="73558"/>
                          <a14:foregroundMark x1="75000" y1="67788" x2="75000" y2="67788"/>
                          <a14:foregroundMark x1="86818" y1="57212" x2="86818" y2="57212"/>
                          <a14:foregroundMark x1="81818" y1="52885" x2="81818" y2="52885"/>
                          <a14:foregroundMark x1="70909" y1="41827" x2="70909" y2="41827"/>
                          <a14:foregroundMark x1="71364" y1="47115" x2="71364" y2="47115"/>
                          <a14:foregroundMark x1="55000" y1="40385" x2="55000" y2="40385"/>
                          <a14:foregroundMark x1="49091" y1="60096" x2="49091" y2="60096"/>
                          <a14:foregroundMark x1="50455" y1="75481" x2="50455" y2="75481"/>
                          <a14:foregroundMark x1="75909" y1="82692" x2="75909" y2="82692"/>
                          <a14:foregroundMark x1="41818" y1="82692" x2="41818" y2="82692"/>
                          <a14:foregroundMark x1="34545" y1="80769" x2="34545" y2="80769"/>
                          <a14:foregroundMark x1="88182" y1="43750" x2="88182" y2="43750"/>
                          <a14:foregroundMark x1="88182" y1="67788" x2="88182" y2="67788"/>
                          <a14:foregroundMark x1="86818" y1="79808" x2="86818" y2="79808"/>
                          <a14:foregroundMark x1="80909" y1="79327" x2="80909" y2="79327"/>
                          <a14:foregroundMark x1="80909" y1="69231" x2="80909" y2="69231"/>
                          <a14:foregroundMark x1="85000" y1="49038" x2="85000" y2="49038"/>
                          <a14:foregroundMark x1="56364" y1="67788" x2="56364" y2="67788"/>
                          <a14:foregroundMark x1="57273" y1="79327" x2="57273" y2="79327"/>
                          <a14:foregroundMark x1="45455" y1="73558" x2="45455" y2="73558"/>
                          <a14:foregroundMark x1="69091" y1="78365" x2="69091" y2="78365"/>
                          <a14:foregroundMark x1="68182" y1="81731" x2="68182" y2="81731"/>
                          <a14:foregroundMark x1="82727" y1="87500" x2="82727" y2="87500"/>
                          <a14:foregroundMark x1="86818" y1="84615" x2="86818" y2="84615"/>
                          <a14:foregroundMark x1="88636" y1="81250" x2="88636" y2="81250"/>
                          <a14:foregroundMark x1="8636" y1="12500" x2="8636" y2="12500"/>
                          <a14:foregroundMark x1="18636" y1="8173" x2="18636" y2="8173"/>
                          <a14:foregroundMark x1="29545" y1="7692" x2="29545" y2="7692"/>
                          <a14:foregroundMark x1="37727" y1="7692" x2="37727" y2="7692"/>
                          <a14:foregroundMark x1="45909" y1="6731" x2="46364" y2="6731"/>
                          <a14:foregroundMark x1="51818" y1="6731" x2="51818" y2="6731"/>
                          <a14:foregroundMark x1="67727" y1="6731" x2="67727" y2="6731"/>
                          <a14:foregroundMark x1="77727" y1="7212" x2="78182" y2="7212"/>
                          <a14:foregroundMark x1="90455" y1="7212" x2="90455" y2="7212"/>
                          <a14:foregroundMark x1="98182" y1="2885" x2="98182" y2="2885"/>
                          <a14:foregroundMark x1="94545" y1="31250" x2="94545" y2="31250"/>
                          <a14:foregroundMark x1="95000" y1="43269" x2="95000" y2="43269"/>
                          <a14:foregroundMark x1="95909" y1="53365" x2="95909" y2="53365"/>
                          <a14:foregroundMark x1="95455" y1="65865" x2="95455" y2="65865"/>
                          <a14:foregroundMark x1="94545" y1="84135" x2="94545" y2="84135"/>
                          <a14:foregroundMark x1="2273" y1="96635" x2="80000" y2="94231"/>
                          <a14:foregroundMark x1="5000" y1="14904" x2="2727" y2="94231"/>
                          <a14:foregroundMark x1="6364" y1="14423" x2="20455" y2="4327"/>
                          <a14:foregroundMark x1="23636" y1="4327" x2="95455" y2="4327"/>
                          <a14:foregroundMark x1="95455" y1="4808" x2="94545" y2="82692"/>
                          <a14:foregroundMark x1="95455" y1="84615" x2="80000" y2="94231"/>
                          <a14:foregroundMark x1="86364" y1="72115" x2="75455" y2="81250"/>
                          <a14:foregroundMark x1="70909" y1="80288" x2="85000" y2="82692"/>
                          <a14:foregroundMark x1="82727" y1="38942" x2="88636" y2="42308"/>
                          <a14:foregroundMark x1="70000" y1="37981" x2="75455" y2="37019"/>
                          <a14:foregroundMark x1="80000" y1="43750" x2="84091" y2="47115"/>
                          <a14:foregroundMark x1="56364" y1="62500" x2="68636" y2="61538"/>
                          <a14:foregroundMark x1="56818" y1="72115" x2="66818" y2="71635"/>
                          <a14:foregroundMark x1="56818" y1="55288" x2="66364" y2="53365"/>
                          <a14:foregroundMark x1="60000" y1="49519" x2="64545" y2="48558"/>
                          <a14:foregroundMark x1="61818" y1="40385" x2="64545" y2="40385"/>
                          <a14:foregroundMark x1="55455" y1="58173" x2="58636" y2="58173"/>
                          <a14:foregroundMark x1="51818" y1="38942" x2="50909" y2="44231"/>
                          <a14:foregroundMark x1="55455" y1="39904" x2="55000" y2="46635"/>
                          <a14:foregroundMark x1="51364" y1="49519" x2="50909" y2="51923"/>
                          <a14:foregroundMark x1="48636" y1="62500" x2="43636" y2="73077"/>
                          <a14:foregroundMark x1="38636" y1="63462" x2="35000" y2="78846"/>
                          <a14:foregroundMark x1="44091" y1="83173" x2="54545" y2="85096"/>
                          <a14:foregroundMark x1="76818" y1="72115" x2="81364" y2="68750"/>
                          <a14:foregroundMark x1="77273" y1="67308" x2="79545" y2="64904"/>
                          <a14:foregroundMark x1="80000" y1="49519" x2="82727" y2="55769"/>
                          <a14:foregroundMark x1="69091" y1="43269" x2="74545" y2="41827"/>
                          <a14:foregroundMark x1="56364" y1="31731" x2="63182" y2="31250"/>
                          <a14:foregroundMark x1="89545" y1="55288" x2="89091" y2="61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5936" y="3306265"/>
              <a:ext cx="706256" cy="668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8541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Soirée des Capitaines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E52FD5-94E9-416E-703C-3FC942666800}"/>
              </a:ext>
            </a:extLst>
          </p:cNvPr>
          <p:cNvSpPr/>
          <p:nvPr/>
        </p:nvSpPr>
        <p:spPr>
          <a:xfrm>
            <a:off x="1189581" y="4533949"/>
            <a:ext cx="6858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algn="ctr"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Vendredi 17 mai 2024 à 19h30</a:t>
            </a:r>
            <a:endParaRPr lang="fr-CH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algn="ctr">
              <a:spcAft>
                <a:spcPts val="0"/>
              </a:spcAft>
            </a:pP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CH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indent="-621665" algn="ctr">
              <a:spcAft>
                <a:spcPts val="0"/>
              </a:spcAft>
            </a:pPr>
            <a:r>
              <a:rPr lang="fr-CH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Carnotzet bourgeoisial</a:t>
            </a:r>
            <a:endParaRPr lang="fr-CH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indent="-621665" algn="ctr">
              <a:spcAft>
                <a:spcPts val="0"/>
              </a:spcAft>
            </a:pPr>
            <a:r>
              <a:rPr lang="fr-CH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Rue du Paradis 1</a:t>
            </a:r>
          </a:p>
          <a:p>
            <a:pPr marL="900430" indent="-621665" algn="ctr">
              <a:spcAft>
                <a:spcPts val="0"/>
              </a:spcAft>
            </a:pPr>
            <a:r>
              <a:rPr lang="fr-CH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1967 </a:t>
            </a:r>
            <a:r>
              <a:rPr lang="fr-CH" sz="1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Bramois</a:t>
            </a:r>
            <a:endParaRPr lang="fr-CH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algn="ctr"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CH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algn="ctr"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CH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B1806A-F6CE-65AA-B4C3-420439D8E8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39" y="49569"/>
            <a:ext cx="8047581" cy="36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Soirée des Capitaines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5</a:t>
            </a:fld>
            <a:endParaRPr lang="fr-CH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4D2FC71-E843-6A02-32CB-7B166957C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75111"/>
              </p:ext>
            </p:extLst>
          </p:nvPr>
        </p:nvGraphicFramePr>
        <p:xfrm>
          <a:off x="1905050" y="1628800"/>
          <a:ext cx="6210368" cy="4240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528">
                  <a:extLst>
                    <a:ext uri="{9D8B030D-6E8A-4147-A177-3AD203B41FA5}">
                      <a16:colId xmlns:a16="http://schemas.microsoft.com/office/drawing/2014/main" val="101262475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731248097"/>
                    </a:ext>
                  </a:extLst>
                </a:gridCol>
                <a:gridCol w="1984608">
                  <a:extLst>
                    <a:ext uri="{9D8B030D-6E8A-4147-A177-3AD203B41FA5}">
                      <a16:colId xmlns:a16="http://schemas.microsoft.com/office/drawing/2014/main" val="1299607918"/>
                    </a:ext>
                  </a:extLst>
                </a:gridCol>
              </a:tblGrid>
              <a:tr h="284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FVCV-SVAWS 2024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r>
                        <a:rPr lang="fr-FR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900" dirty="0">
                          <a:effectLst/>
                        </a:rPr>
                        <a:t>Cibles ou </a:t>
                      </a:r>
                      <a:r>
                        <a:rPr lang="fr-FR" sz="900" dirty="0" err="1">
                          <a:effectLst/>
                        </a:rPr>
                        <a:t>Schützenzünfte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x</a:t>
                      </a:r>
                      <a:r>
                        <a:rPr lang="fr-FR" sz="1100" dirty="0">
                          <a:effectLst/>
                        </a:rPr>
                        <a:t> B-VS   +  </a:t>
                      </a:r>
                      <a:r>
                        <a:rPr lang="fr-FR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x</a:t>
                      </a:r>
                      <a:r>
                        <a:rPr lang="fr-FR" sz="1100" dirty="0">
                          <a:effectLst/>
                        </a:rPr>
                        <a:t> H-VS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extLst>
                  <a:ext uri="{0D108BD9-81ED-4DB2-BD59-A6C34878D82A}">
                    <a16:rowId xmlns:a16="http://schemas.microsoft.com/office/drawing/2014/main" val="686717031"/>
                  </a:ext>
                </a:extLst>
              </a:tr>
              <a:tr h="471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Assemblée des Délégués AD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CF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+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</a:rPr>
                        <a:t>représentants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par Cible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Organe décisionnel 1x /an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33187191"/>
                  </a:ext>
                </a:extLst>
              </a:tr>
              <a:tr h="471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Soirée des capitaines	 SC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CF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+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le capitaine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de chaque Cible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Organe de planification 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pré-décisionnel   1x/an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3600727"/>
                  </a:ext>
                </a:extLst>
              </a:tr>
              <a:tr h="394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Comité Fédération 	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CF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5 membres !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Statuts :     </a:t>
                      </a:r>
                      <a:r>
                        <a:rPr lang="fr-FR" sz="1100" b="1" dirty="0">
                          <a:solidFill>
                            <a:srgbClr val="008000"/>
                          </a:solidFill>
                          <a:effectLst/>
                          <a:latin typeface="Arial Black" panose="020B0A04020102020204" pitchFamily="34" charset="0"/>
                        </a:rPr>
                        <a:t>5 à 7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fr-CH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85225130"/>
                  </a:ext>
                </a:extLst>
              </a:tr>
              <a:tr h="471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Membres d’honneur</a:t>
                      </a:r>
                      <a:endParaRPr lang="fr-CH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Président d’honneur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CF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:  6 Membres  +  1 Président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 François Bétrisey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3788018"/>
                  </a:ext>
                </a:extLst>
              </a:tr>
              <a:tr h="284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Cibarres actuels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    =    1’040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2022      =    1’066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59567090"/>
                  </a:ext>
                </a:extLst>
              </a:tr>
              <a:tr h="284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Cibarres de 90 ans et + 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   22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Voir liste annexée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23010170"/>
                  </a:ext>
                </a:extLst>
              </a:tr>
              <a:tr h="284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Notre doyen actuel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Bonvin Aloys </a:t>
                      </a:r>
                      <a:r>
                        <a:rPr lang="fr-CH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Cible Lens Ancienne</a:t>
                      </a:r>
                      <a:endParaRPr lang="fr-CH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19 oct. 1930  = 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93 ans</a:t>
                      </a:r>
                      <a:endParaRPr lang="fr-CH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29407999"/>
                  </a:ext>
                </a:extLst>
              </a:tr>
              <a:tr h="284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Plus grande Cible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St-Léonard /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</a:rPr>
                        <a:t>Cible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</a:rPr>
                        <a:t>St-Jean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220 cibarres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56116637"/>
                  </a:ext>
                </a:extLst>
              </a:tr>
              <a:tr h="284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Plus petite Cible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Nouvelle Cible Montana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 22 cibarres</a:t>
                      </a:r>
                      <a:endParaRPr lang="fr-CH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34051877"/>
                  </a:ext>
                </a:extLst>
              </a:tr>
              <a:tr h="723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Et notre site internet, contenant toutes les infos sur notre Fédération F / D</a:t>
                      </a:r>
                      <a:endParaRPr lang="fr-CH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08" marR="28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dirty="0">
                          <a:solidFill>
                            <a:srgbClr val="0000FF"/>
                          </a:solidFill>
                          <a:effectLst/>
                        </a:rPr>
                        <a:t>http://www.vieilles-cibles-vs.ch </a:t>
                      </a:r>
                      <a:endParaRPr lang="fr-CH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</a:rPr>
                        <a:t>Dès 2014, à votre disposition</a:t>
                      </a:r>
                      <a:endParaRPr lang="fr-CH" sz="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7925078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C744EFD-14EA-BC4B-9EBF-623C1D0E6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086933"/>
            <a:ext cx="6241984" cy="31547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Petit bilan FVCV-SVAWS, de 1942 au </a:t>
            </a: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endParaRPr lang="fr-CH" alt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4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Soirée des Capitaines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2046789" y="3945350"/>
            <a:ext cx="4664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rgbClr val="000000"/>
                </a:solidFill>
              </a:rPr>
              <a:t>Renforcement du Comité !</a:t>
            </a:r>
          </a:p>
          <a:p>
            <a:pPr algn="ctr"/>
            <a:r>
              <a:rPr lang="fr-CH" sz="3200" b="1" dirty="0" err="1">
                <a:solidFill>
                  <a:srgbClr val="7030A0"/>
                </a:solidFill>
              </a:rPr>
              <a:t>Stärkung</a:t>
            </a:r>
            <a:r>
              <a:rPr lang="fr-CH" sz="3200" b="1" dirty="0">
                <a:solidFill>
                  <a:srgbClr val="7030A0"/>
                </a:solidFill>
              </a:rPr>
              <a:t> des </a:t>
            </a:r>
            <a:r>
              <a:rPr lang="fr-CH" sz="3200" b="1" dirty="0" err="1">
                <a:solidFill>
                  <a:srgbClr val="7030A0"/>
                </a:solidFill>
              </a:rPr>
              <a:t>Vorstands</a:t>
            </a:r>
            <a:r>
              <a:rPr lang="fr-CH" sz="3200" b="1" dirty="0">
                <a:solidFill>
                  <a:srgbClr val="7030A0"/>
                </a:solidFill>
              </a:rPr>
              <a:t> !</a:t>
            </a:r>
          </a:p>
        </p:txBody>
      </p:sp>
      <p:pic>
        <p:nvPicPr>
          <p:cNvPr id="8" name="Picture 2" descr="Associations : membre, quels sont vos droits et obligations ?, Juridique,  CGO : Comptabilité Gestion Océan">
            <a:extLst>
              <a:ext uri="{FF2B5EF4-FFF2-40B4-BE49-F238E27FC236}">
                <a16:creationId xmlns:a16="http://schemas.microsoft.com/office/drawing/2014/main" id="{78D16C7D-ECE1-434C-9EC6-27F872F7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66712"/>
            <a:ext cx="3101478" cy="25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EA7523-DDB2-358E-2F90-7C2D0673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728027"/>
            <a:ext cx="2072679" cy="180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6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Soirée des Capitaines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299A78-6A1D-43E5-B638-1A20ADD64746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405746" y="3757390"/>
            <a:ext cx="59568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rgbClr val="000000"/>
                </a:solidFill>
              </a:rPr>
              <a:t>Renforcement du Comité !</a:t>
            </a:r>
          </a:p>
          <a:p>
            <a:pPr algn="ctr"/>
            <a:r>
              <a:rPr lang="fr-CH" sz="3200" b="1" dirty="0" err="1">
                <a:solidFill>
                  <a:srgbClr val="7030A0"/>
                </a:solidFill>
              </a:rPr>
              <a:t>Stärkung</a:t>
            </a:r>
            <a:r>
              <a:rPr lang="fr-CH" sz="3200" b="1" dirty="0">
                <a:solidFill>
                  <a:srgbClr val="7030A0"/>
                </a:solidFill>
              </a:rPr>
              <a:t> des </a:t>
            </a:r>
            <a:r>
              <a:rPr lang="fr-CH" sz="3200" b="1" dirty="0" err="1">
                <a:solidFill>
                  <a:srgbClr val="7030A0"/>
                </a:solidFill>
              </a:rPr>
              <a:t>Vorstands</a:t>
            </a:r>
            <a:r>
              <a:rPr lang="fr-CH" sz="3200" b="1" dirty="0">
                <a:solidFill>
                  <a:srgbClr val="7030A0"/>
                </a:solidFill>
              </a:rPr>
              <a:t> !</a:t>
            </a:r>
          </a:p>
          <a:p>
            <a:pPr algn="ctr"/>
            <a:endParaRPr lang="fr-CH" sz="3200" b="1" dirty="0">
              <a:solidFill>
                <a:srgbClr val="006600"/>
              </a:solidFill>
            </a:endParaRPr>
          </a:p>
          <a:p>
            <a:pPr algn="ctr"/>
            <a:r>
              <a:rPr lang="fr-CH" sz="3200" b="1" dirty="0">
                <a:solidFill>
                  <a:srgbClr val="006600"/>
                </a:solidFill>
              </a:rPr>
              <a:t>Merci à Joel </a:t>
            </a:r>
            <a:r>
              <a:rPr lang="fr-CH" sz="3200" b="1" dirty="0" err="1">
                <a:solidFill>
                  <a:srgbClr val="006600"/>
                </a:solidFill>
              </a:rPr>
              <a:t>Briguet</a:t>
            </a:r>
            <a:r>
              <a:rPr lang="fr-CH" sz="3200" b="1" dirty="0">
                <a:solidFill>
                  <a:srgbClr val="006600"/>
                </a:solidFill>
              </a:rPr>
              <a:t> et bienvenue </a:t>
            </a:r>
          </a:p>
          <a:p>
            <a:pPr algn="ctr"/>
            <a:r>
              <a:rPr lang="fr-CH" sz="3200" b="1" dirty="0">
                <a:solidFill>
                  <a:srgbClr val="006600"/>
                </a:solidFill>
              </a:rPr>
              <a:t>au comité de la FVCV / SVAWS</a:t>
            </a:r>
          </a:p>
        </p:txBody>
      </p:sp>
      <p:pic>
        <p:nvPicPr>
          <p:cNvPr id="1028" name="Picture 4" descr="joel-briguet-travaux-publics-canal9">
            <a:extLst>
              <a:ext uri="{FF2B5EF4-FFF2-40B4-BE49-F238E27FC236}">
                <a16:creationId xmlns:a16="http://schemas.microsoft.com/office/drawing/2014/main" id="{60E4D8F3-F017-1695-D951-8973CABD5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57087" b="28965"/>
          <a:stretch/>
        </p:blipFill>
        <p:spPr bwMode="auto">
          <a:xfrm>
            <a:off x="3275856" y="681768"/>
            <a:ext cx="2448272" cy="29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1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FDDCCF1-949D-422E-B24D-403ADD0523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93304" y="457200"/>
            <a:ext cx="7467677" cy="580404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545D4-8984-14FE-FB0A-79FE0A8D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99A78-6A1D-43E5-B638-1A20ADD64746}" type="slidenum">
              <a:rPr kumimoji="0" lang="fr-CH" sz="900" b="0" i="0" u="none" strike="noStrike" kern="1200" cap="none" spc="0" normalizeH="0" baseline="0" noProof="0" smtClean="0">
                <a:ln>
                  <a:noFill/>
                </a:ln>
                <a:solidFill>
                  <a:srgbClr val="675D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H" sz="900" b="0" i="0" u="none" strike="noStrike" kern="1200" cap="none" spc="0" normalizeH="0" baseline="0" noProof="0" dirty="0">
              <a:ln>
                <a:noFill/>
              </a:ln>
              <a:solidFill>
                <a:srgbClr val="675D59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9B3F29-5D45-7DC0-A641-3F5D6E21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B5ED4-E9BF-4330-A9A6-3FF465B3CB87}" type="datetime1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fr-CH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96A8941-EFA1-A743-0278-1C1822FF2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039" y="3030039"/>
            <a:ext cx="2721676" cy="125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Bramois">
            <a:extLst>
              <a:ext uri="{FF2B5EF4-FFF2-40B4-BE49-F238E27FC236}">
                <a16:creationId xmlns:a16="http://schemas.microsoft.com/office/drawing/2014/main" id="{ECB5CE10-622B-CCF8-FCBE-B1C95CDD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134" y="3164175"/>
            <a:ext cx="3846982" cy="225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4D9E4FD5-DC32-5533-6E81-E796B6A11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978409"/>
            <a:ext cx="489101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Fête</a:t>
            </a:r>
            <a:endParaRPr kumimoji="0" lang="fr-CH" altLang="fr-FR" sz="400" b="0" i="0" u="none" strike="noStrike" kern="1200" cap="none" spc="0" normalizeH="0" baseline="0" noProof="0" dirty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Vieilles Cibles Valaisannes 2024</a:t>
            </a:r>
            <a:endParaRPr kumimoji="0" lang="fr-CH" altLang="fr-FR" sz="400" b="0" i="0" u="none" strike="noStrike" kern="1200" cap="none" spc="0" normalizeH="0" baseline="0" noProof="0" dirty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Samedi 17 AO</a:t>
            </a: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Û</a:t>
            </a: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2024</a:t>
            </a:r>
            <a:endParaRPr kumimoji="0" lang="fr-CH" altLang="fr-FR" sz="400" b="0" i="0" u="none" strike="noStrike" kern="1200" cap="none" spc="0" normalizeH="0" baseline="0" noProof="0" dirty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Bramois</a:t>
            </a:r>
            <a:endParaRPr kumimoji="0" lang="fr-CH" altLang="fr-FR" sz="400" b="0" i="0" u="none" strike="noStrike" kern="1200" cap="none" spc="0" normalizeH="0" baseline="0" noProof="0" dirty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EDD0FA9-14AF-6238-5613-EF9B1805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5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8426" y="6381328"/>
            <a:ext cx="963130" cy="180333"/>
          </a:xfrm>
        </p:spPr>
        <p:txBody>
          <a:bodyPr/>
          <a:lstStyle/>
          <a:p>
            <a:fld id="{E7090347-D17F-4D03-8EAB-72BE9BD58F88}" type="datetime1">
              <a:rPr lang="fr-FR" smtClean="0"/>
              <a:pPr/>
              <a:t>05/12/2024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453337"/>
            <a:ext cx="360040" cy="288032"/>
          </a:xfrm>
        </p:spPr>
        <p:txBody>
          <a:bodyPr/>
          <a:lstStyle/>
          <a:p>
            <a:fld id="{E1299A78-6A1D-43E5-B638-1A20ADD64746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10" name="Sous-titre 4"/>
          <p:cNvSpPr>
            <a:spLocks noGrp="1"/>
          </p:cNvSpPr>
          <p:nvPr>
            <p:ph type="subTitle" idx="1"/>
          </p:nvPr>
        </p:nvSpPr>
        <p:spPr>
          <a:xfrm>
            <a:off x="1478761" y="201704"/>
            <a:ext cx="5849075" cy="444128"/>
          </a:xfrm>
        </p:spPr>
        <p:txBody>
          <a:bodyPr>
            <a:noAutofit/>
          </a:bodyPr>
          <a:lstStyle/>
          <a:p>
            <a:pPr marL="358775"/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de la Fédération 2024 / </a:t>
            </a:r>
            <a:r>
              <a:rPr lang="fr-CH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Schiessen</a:t>
            </a: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Vereinigung</a:t>
            </a: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fr-CH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331640" y="6553200"/>
            <a:ext cx="6704869" cy="180333"/>
          </a:xfrm>
        </p:spPr>
        <p:txBody>
          <a:bodyPr/>
          <a:lstStyle/>
          <a:p>
            <a:r>
              <a:rPr lang="fr-CH" dirty="0"/>
              <a:t>Soirée des Capitaines</a:t>
            </a:r>
          </a:p>
        </p:txBody>
      </p:sp>
      <p:pic>
        <p:nvPicPr>
          <p:cNvPr id="3" name="Image 2" descr="Une image contenant plein air, ciel, habits, homme&#10;&#10;Description générée automatiquement">
            <a:extLst>
              <a:ext uri="{FF2B5EF4-FFF2-40B4-BE49-F238E27FC236}">
                <a16:creationId xmlns:a16="http://schemas.microsoft.com/office/drawing/2014/main" id="{22F1331F-22F5-BD8B-E023-1CDB476BC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62" y="1556792"/>
            <a:ext cx="5849075" cy="4386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0970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TC101859868[[fn=Thermique]]</Template>
  <TotalTime>0</TotalTime>
  <Words>904</Words>
  <Application>Microsoft Office PowerPoint</Application>
  <PresentationFormat>Affichage à l'écran (4:3)</PresentationFormat>
  <Paragraphs>238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Rounded MT Bold</vt:lpstr>
      <vt:lpstr>Brush Script MT</vt:lpstr>
      <vt:lpstr>Calibri</vt:lpstr>
      <vt:lpstr>Old English Text MT</vt:lpstr>
      <vt:lpstr>Times New Roman</vt:lpstr>
      <vt:lpstr>Wingdings</vt:lpstr>
      <vt:lpstr>Wingdings 3</vt:lpstr>
      <vt:lpstr>thermique</vt:lpstr>
      <vt:lpstr>1_thermique</vt:lpstr>
      <vt:lpstr>Soirée des capitaines  Sion, le 5 décembre 2024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Tschopp</dc:creator>
  <cp:lastModifiedBy>Jean-Marc Ambord</cp:lastModifiedBy>
  <cp:revision>319</cp:revision>
  <cp:lastPrinted>2016-02-24T09:33:35Z</cp:lastPrinted>
  <dcterms:created xsi:type="dcterms:W3CDTF">2015-01-14T10:07:41Z</dcterms:created>
  <dcterms:modified xsi:type="dcterms:W3CDTF">2024-12-05T18:47:22Z</dcterms:modified>
</cp:coreProperties>
</file>